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32918400" cy="43891200"/>
  <p:notesSz cx="6858000" cy="9144000"/>
  <p:defaultTextStyle>
    <a:defPPr>
      <a:defRPr lang="en-US"/>
    </a:defPPr>
    <a:lvl1pPr algn="l" rtl="0" fontAlgn="base">
      <a:spcBef>
        <a:spcPct val="0"/>
      </a:spcBef>
      <a:spcAft>
        <a:spcPct val="0"/>
      </a:spcAft>
      <a:defRPr sz="2400" kern="1200">
        <a:solidFill>
          <a:srgbClr val="FFFF00"/>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5pPr>
    <a:lvl6pPr marL="2286000" algn="l" defTabSz="914400" rtl="0" eaLnBrk="1" latinLnBrk="0" hangingPunct="1">
      <a:defRPr sz="2400" kern="1200">
        <a:solidFill>
          <a:srgbClr val="FFFF00"/>
        </a:solidFill>
        <a:latin typeface="Times New Roman" pitchFamily="18" charset="0"/>
        <a:ea typeface="MS PGothic" pitchFamily="34" charset="-128"/>
        <a:cs typeface="+mn-cs"/>
      </a:defRPr>
    </a:lvl6pPr>
    <a:lvl7pPr marL="2743200" algn="l" defTabSz="914400" rtl="0" eaLnBrk="1" latinLnBrk="0" hangingPunct="1">
      <a:defRPr sz="2400" kern="1200">
        <a:solidFill>
          <a:srgbClr val="FFFF00"/>
        </a:solidFill>
        <a:latin typeface="Times New Roman" pitchFamily="18" charset="0"/>
        <a:ea typeface="MS PGothic" pitchFamily="34" charset="-128"/>
        <a:cs typeface="+mn-cs"/>
      </a:defRPr>
    </a:lvl7pPr>
    <a:lvl8pPr marL="3200400" algn="l" defTabSz="914400" rtl="0" eaLnBrk="1" latinLnBrk="0" hangingPunct="1">
      <a:defRPr sz="2400" kern="1200">
        <a:solidFill>
          <a:srgbClr val="FFFF00"/>
        </a:solidFill>
        <a:latin typeface="Times New Roman" pitchFamily="18" charset="0"/>
        <a:ea typeface="MS PGothic" pitchFamily="34" charset="-128"/>
        <a:cs typeface="+mn-cs"/>
      </a:defRPr>
    </a:lvl8pPr>
    <a:lvl9pPr marL="3657600" algn="l" defTabSz="914400" rtl="0" eaLnBrk="1" latinLnBrk="0" hangingPunct="1">
      <a:defRPr sz="2400" kern="1200">
        <a:solidFill>
          <a:srgbClr val="FFFF00"/>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Gruenberg" initials="KG" lastIdx="16" clrIdx="0">
    <p:extLst>
      <p:ext uri="{19B8F6BF-5375-455C-9EA6-DF929625EA0E}">
        <p15:presenceInfo xmlns:p15="http://schemas.microsoft.com/office/powerpoint/2012/main" userId="7a3abfe483106b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47"/>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93" autoAdjust="0"/>
    <p:restoredTop sz="94651" autoAdjust="0"/>
  </p:normalViewPr>
  <p:slideViewPr>
    <p:cSldViewPr>
      <p:cViewPr>
        <p:scale>
          <a:sx n="27" d="100"/>
          <a:sy n="27" d="100"/>
        </p:scale>
        <p:origin x="920" y="-240"/>
      </p:cViewPr>
      <p:guideLst>
        <p:guide orient="horz" pos="13824"/>
        <p:guide pos="10368"/>
      </p:guideLst>
    </p:cSldViewPr>
  </p:slideViewPr>
  <p:outlineViewPr>
    <p:cViewPr>
      <p:scale>
        <a:sx n="33" d="100"/>
        <a:sy n="33" d="100"/>
      </p:scale>
      <p:origin x="0" y="0"/>
    </p:cViewPr>
  </p:outlin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FD2312F-AFE4-4401-B902-B98E98972FDE}" type="slidenum">
              <a:rPr lang="en-US" altLang="en-US"/>
              <a:pPr>
                <a:defRPr/>
              </a:pPr>
              <a:t>‹#›</a:t>
            </a:fld>
            <a:endParaRPr lang="en-US" altLang="en-US"/>
          </a:p>
        </p:txBody>
      </p:sp>
    </p:spTree>
    <p:extLst>
      <p:ext uri="{BB962C8B-B14F-4D97-AF65-F5344CB8AC3E}">
        <p14:creationId xmlns:p14="http://schemas.microsoft.com/office/powerpoint/2010/main" val="936326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rgbClr val="FFFF00"/>
                </a:solidFill>
                <a:latin typeface="Times New Roman" pitchFamily="18" charset="0"/>
                <a:ea typeface="MS PGothic" pitchFamily="34" charset="-128"/>
              </a:defRPr>
            </a:lvl1pPr>
            <a:lvl2pPr marL="742950" indent="-285750" eaLnBrk="0" hangingPunct="0">
              <a:defRPr sz="2400">
                <a:solidFill>
                  <a:srgbClr val="FFFF00"/>
                </a:solidFill>
                <a:latin typeface="Times New Roman" pitchFamily="18" charset="0"/>
                <a:ea typeface="MS PGothic" pitchFamily="34" charset="-128"/>
              </a:defRPr>
            </a:lvl2pPr>
            <a:lvl3pPr marL="1143000" indent="-228600" eaLnBrk="0" hangingPunct="0">
              <a:defRPr sz="2400">
                <a:solidFill>
                  <a:srgbClr val="FFFF00"/>
                </a:solidFill>
                <a:latin typeface="Times New Roman" pitchFamily="18" charset="0"/>
                <a:ea typeface="MS PGothic" pitchFamily="34" charset="-128"/>
              </a:defRPr>
            </a:lvl3pPr>
            <a:lvl4pPr marL="1600200" indent="-228600" eaLnBrk="0" hangingPunct="0">
              <a:defRPr sz="2400">
                <a:solidFill>
                  <a:srgbClr val="FFFF00"/>
                </a:solidFill>
                <a:latin typeface="Times New Roman" pitchFamily="18" charset="0"/>
                <a:ea typeface="MS PGothic" pitchFamily="34" charset="-128"/>
              </a:defRPr>
            </a:lvl4pPr>
            <a:lvl5pPr marL="2057400" indent="-228600" eaLnBrk="0" hangingPunct="0">
              <a:defRPr sz="24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9pPr>
          </a:lstStyle>
          <a:p>
            <a:pPr eaLnBrk="1" hangingPunct="1">
              <a:defRPr/>
            </a:pPr>
            <a:fld id="{01BC53C7-B86F-4165-97B0-19116387EB1B}" type="slidenum">
              <a:rPr lang="en-US" altLang="en-US" sz="1200" smtClean="0"/>
              <a:pPr eaLnBrk="1" hangingPunct="1">
                <a:defRPr/>
              </a:pPr>
              <a:t>1</a:t>
            </a:fld>
            <a:endParaRPr lang="en-US" altLang="en-US" sz="1200"/>
          </a:p>
        </p:txBody>
      </p:sp>
      <p:sp>
        <p:nvSpPr>
          <p:cNvPr id="4098" name="Rectangle 2"/>
          <p:cNvSpPr>
            <a:spLocks noGrp="1" noRot="1" noChangeAspect="1" noChangeArrowheads="1" noTextEdit="1"/>
          </p:cNvSpPr>
          <p:nvPr>
            <p:ph type="sldImg"/>
          </p:nvPr>
        </p:nvSpPr>
        <p:spPr>
          <a:xfrm>
            <a:off x="2143125" y="685800"/>
            <a:ext cx="2571750" cy="3429000"/>
          </a:xfrm>
          <a:ln/>
          <a:extLst>
            <a:ext uri="{FAA26D3D-D897-4be2-8F04-BA451C77F1D7}"/>
          </a:extLst>
        </p:spPr>
      </p:sp>
      <p:sp>
        <p:nvSpPr>
          <p:cNvPr id="4099" name="Rectangle 3"/>
          <p:cNvSpPr>
            <a:spLocks noGrp="1" noChangeArrowheads="1"/>
          </p:cNvSpPr>
          <p:nvPr>
            <p:ph type="body" idx="1"/>
          </p:nvPr>
        </p:nvSpPr>
        <p:spPr/>
        <p:txBody>
          <a:bodyPr/>
          <a:lstStyle/>
          <a:p>
            <a:pPr eaLnBrk="1" hangingPunct="1">
              <a:defRPr/>
            </a:pPr>
            <a:endParaRPr lang="en-US" dirty="0">
              <a:ea typeface="ＭＳ Ｐゴシック" charset="0"/>
            </a:endParaRPr>
          </a:p>
        </p:txBody>
      </p:sp>
    </p:spTree>
    <p:extLst>
      <p:ext uri="{BB962C8B-B14F-4D97-AF65-F5344CB8AC3E}">
        <p14:creationId xmlns:p14="http://schemas.microsoft.com/office/powerpoint/2010/main" val="379668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085"/>
            <a:ext cx="27980640" cy="9408795"/>
          </a:xfr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72153-DB0B-4872-958C-5E60C00E8DD2}" type="slidenum">
              <a:rPr lang="en-US" altLang="en-US"/>
              <a:pPr>
                <a:defRPr/>
              </a:pPr>
              <a:t>‹#›</a:t>
            </a:fld>
            <a:endParaRPr lang="en-US" altLang="en-US"/>
          </a:p>
        </p:txBody>
      </p:sp>
    </p:spTree>
    <p:extLst>
      <p:ext uri="{BB962C8B-B14F-4D97-AF65-F5344CB8AC3E}">
        <p14:creationId xmlns:p14="http://schemas.microsoft.com/office/powerpoint/2010/main" val="402397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DF636-C83E-40B8-97B4-0012E4BF0676}" type="slidenum">
              <a:rPr lang="en-US" altLang="en-US"/>
              <a:pPr>
                <a:defRPr/>
              </a:pPr>
              <a:t>‹#›</a:t>
            </a:fld>
            <a:endParaRPr lang="en-US" altLang="en-US"/>
          </a:p>
        </p:txBody>
      </p:sp>
    </p:spTree>
    <p:extLst>
      <p:ext uri="{BB962C8B-B14F-4D97-AF65-F5344CB8AC3E}">
        <p14:creationId xmlns:p14="http://schemas.microsoft.com/office/powerpoint/2010/main" val="226797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4360" y="3901440"/>
            <a:ext cx="6995160" cy="351129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8880" y="3901440"/>
            <a:ext cx="20802600" cy="35112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17889-44F1-435E-8160-8DB34B16C081}" type="slidenum">
              <a:rPr lang="en-US" altLang="en-US"/>
              <a:pPr>
                <a:defRPr/>
              </a:pPr>
              <a:t>‹#›</a:t>
            </a:fld>
            <a:endParaRPr lang="en-US" altLang="en-US"/>
          </a:p>
        </p:txBody>
      </p:sp>
    </p:spTree>
    <p:extLst>
      <p:ext uri="{BB962C8B-B14F-4D97-AF65-F5344CB8AC3E}">
        <p14:creationId xmlns:p14="http://schemas.microsoft.com/office/powerpoint/2010/main" val="8709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AAB80-FF0C-4646-B4EE-739C3772B90D}" type="slidenum">
              <a:rPr lang="en-US" altLang="en-US"/>
              <a:pPr>
                <a:defRPr/>
              </a:pPr>
              <a:t>‹#›</a:t>
            </a:fld>
            <a:endParaRPr lang="en-US" altLang="en-US"/>
          </a:p>
        </p:txBody>
      </p:sp>
    </p:spTree>
    <p:extLst>
      <p:ext uri="{BB962C8B-B14F-4D97-AF65-F5344CB8AC3E}">
        <p14:creationId xmlns:p14="http://schemas.microsoft.com/office/powerpoint/2010/main" val="238531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28203525"/>
            <a:ext cx="27980640" cy="871728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6" y="18602325"/>
            <a:ext cx="27980640" cy="9601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D448C9-1C85-47BC-ABBE-93033C69D588}" type="slidenum">
              <a:rPr lang="en-US" altLang="en-US"/>
              <a:pPr>
                <a:defRPr/>
              </a:pPr>
              <a:t>‹#›</a:t>
            </a:fld>
            <a:endParaRPr lang="en-US" altLang="en-US"/>
          </a:p>
        </p:txBody>
      </p:sp>
    </p:spTree>
    <p:extLst>
      <p:ext uri="{BB962C8B-B14F-4D97-AF65-F5344CB8AC3E}">
        <p14:creationId xmlns:p14="http://schemas.microsoft.com/office/powerpoint/2010/main" val="340627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68880" y="12681586"/>
            <a:ext cx="13898880" cy="263328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50640" y="12681586"/>
            <a:ext cx="13898880" cy="263328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FE42E-CA84-453E-822E-A5C32CB99247}" type="slidenum">
              <a:rPr lang="en-US" altLang="en-US"/>
              <a:pPr>
                <a:defRPr/>
              </a:pPr>
              <a:t>‹#›</a:t>
            </a:fld>
            <a:endParaRPr lang="en-US" altLang="en-US"/>
          </a:p>
        </p:txBody>
      </p:sp>
    </p:spTree>
    <p:extLst>
      <p:ext uri="{BB962C8B-B14F-4D97-AF65-F5344CB8AC3E}">
        <p14:creationId xmlns:p14="http://schemas.microsoft.com/office/powerpoint/2010/main" val="181091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8316"/>
            <a:ext cx="29626560" cy="7315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1" y="9824086"/>
            <a:ext cx="14544676" cy="40957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45921" y="13919836"/>
            <a:ext cx="14544676" cy="2528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1" y="9824086"/>
            <a:ext cx="14550390" cy="40957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6722091" y="13919836"/>
            <a:ext cx="14550390" cy="2528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E7A483-197A-4552-9934-05F92FAF0662}" type="slidenum">
              <a:rPr lang="en-US" altLang="en-US"/>
              <a:pPr>
                <a:defRPr/>
              </a:pPr>
              <a:t>‹#›</a:t>
            </a:fld>
            <a:endParaRPr lang="en-US" altLang="en-US"/>
          </a:p>
        </p:txBody>
      </p:sp>
    </p:spTree>
    <p:extLst>
      <p:ext uri="{BB962C8B-B14F-4D97-AF65-F5344CB8AC3E}">
        <p14:creationId xmlns:p14="http://schemas.microsoft.com/office/powerpoint/2010/main" val="359613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1919FF-CCA8-45AA-80EF-1EE23098502C}" type="slidenum">
              <a:rPr lang="en-US" altLang="en-US"/>
              <a:pPr>
                <a:defRPr/>
              </a:pPr>
              <a:t>‹#›</a:t>
            </a:fld>
            <a:endParaRPr lang="en-US" altLang="en-US"/>
          </a:p>
        </p:txBody>
      </p:sp>
    </p:spTree>
    <p:extLst>
      <p:ext uri="{BB962C8B-B14F-4D97-AF65-F5344CB8AC3E}">
        <p14:creationId xmlns:p14="http://schemas.microsoft.com/office/powerpoint/2010/main" val="33576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EC007F-0EF5-488C-8BAF-96D49320E7C4}" type="slidenum">
              <a:rPr lang="en-US" altLang="en-US"/>
              <a:pPr>
                <a:defRPr/>
              </a:pPr>
              <a:t>‹#›</a:t>
            </a:fld>
            <a:endParaRPr lang="en-US" altLang="en-US"/>
          </a:p>
        </p:txBody>
      </p:sp>
    </p:spTree>
    <p:extLst>
      <p:ext uri="{BB962C8B-B14F-4D97-AF65-F5344CB8AC3E}">
        <p14:creationId xmlns:p14="http://schemas.microsoft.com/office/powerpoint/2010/main" val="403204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46885"/>
            <a:ext cx="10829926" cy="743712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2870180" y="1746885"/>
            <a:ext cx="18402300" cy="374599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0" y="9184005"/>
            <a:ext cx="10829926" cy="3002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174EA8-FF76-4253-A7F8-007B661F22FD}" type="slidenum">
              <a:rPr lang="en-US" altLang="en-US"/>
              <a:pPr>
                <a:defRPr/>
              </a:pPr>
              <a:t>‹#›</a:t>
            </a:fld>
            <a:endParaRPr lang="en-US" altLang="en-US"/>
          </a:p>
        </p:txBody>
      </p:sp>
    </p:spTree>
    <p:extLst>
      <p:ext uri="{BB962C8B-B14F-4D97-AF65-F5344CB8AC3E}">
        <p14:creationId xmlns:p14="http://schemas.microsoft.com/office/powerpoint/2010/main" val="7135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6" y="30723840"/>
            <a:ext cx="19751040" cy="362712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2236" y="3922396"/>
            <a:ext cx="19751040" cy="263347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452236" y="34350960"/>
            <a:ext cx="19751040" cy="51511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EE1ABA-CCEC-4595-9F9A-36E22DBA4173}" type="slidenum">
              <a:rPr lang="en-US" altLang="en-US"/>
              <a:pPr>
                <a:defRPr/>
              </a:pPr>
              <a:t>‹#›</a:t>
            </a:fld>
            <a:endParaRPr lang="en-US" altLang="en-US"/>
          </a:p>
        </p:txBody>
      </p:sp>
    </p:spTree>
    <p:extLst>
      <p:ext uri="{BB962C8B-B14F-4D97-AF65-F5344CB8AC3E}">
        <p14:creationId xmlns:p14="http://schemas.microsoft.com/office/powerpoint/2010/main" val="384396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69356" y="3901017"/>
            <a:ext cx="27979688"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469356" y="12680952"/>
            <a:ext cx="27979688" cy="2633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469356" y="39990185"/>
            <a:ext cx="6858000"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defTabSz="3135313">
              <a:defRPr sz="4800">
                <a:solidFill>
                  <a:schemeClr val="tx1"/>
                </a:solidFill>
                <a:latin typeface="Times New Roman"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11246644" y="39990185"/>
            <a:ext cx="10425113"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algn="ctr" defTabSz="3135313">
              <a:defRPr sz="4800">
                <a:solidFill>
                  <a:schemeClr val="tx1"/>
                </a:solidFill>
                <a:latin typeface="Times New Roman"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23591044" y="39990185"/>
            <a:ext cx="6858000"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algn="r" defTabSz="3135313">
              <a:defRPr sz="4800" smtClean="0">
                <a:solidFill>
                  <a:schemeClr val="tx1"/>
                </a:solidFill>
              </a:defRPr>
            </a:lvl1pPr>
          </a:lstStyle>
          <a:p>
            <a:pPr>
              <a:defRPr/>
            </a:pPr>
            <a:fld id="{BBDEB484-A3B6-4593-B22D-67E4FB90BA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135313" rtl="0" eaLnBrk="0" fontAlgn="base" hangingPunct="0">
        <a:spcBef>
          <a:spcPct val="0"/>
        </a:spcBef>
        <a:spcAft>
          <a:spcPct val="0"/>
        </a:spcAft>
        <a:defRPr sz="15100">
          <a:solidFill>
            <a:schemeClr val="tx2"/>
          </a:solidFill>
          <a:latin typeface="+mj-lt"/>
          <a:ea typeface="MS PGothic" pitchFamily="34" charset="-128"/>
          <a:cs typeface="+mj-cs"/>
        </a:defRPr>
      </a:lvl1pPr>
      <a:lvl2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2pPr>
      <a:lvl3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3pPr>
      <a:lvl4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4pPr>
      <a:lvl5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5pPr>
      <a:lvl6pPr marL="457200" algn="ctr" defTabSz="3135313" rtl="0" fontAlgn="base">
        <a:spcBef>
          <a:spcPct val="0"/>
        </a:spcBef>
        <a:spcAft>
          <a:spcPct val="0"/>
        </a:spcAft>
        <a:defRPr sz="15100">
          <a:solidFill>
            <a:schemeClr val="tx2"/>
          </a:solidFill>
          <a:latin typeface="Times New Roman" charset="0"/>
          <a:ea typeface="ＭＳ Ｐゴシック" charset="0"/>
        </a:defRPr>
      </a:lvl6pPr>
      <a:lvl7pPr marL="914400" algn="ctr" defTabSz="3135313" rtl="0" fontAlgn="base">
        <a:spcBef>
          <a:spcPct val="0"/>
        </a:spcBef>
        <a:spcAft>
          <a:spcPct val="0"/>
        </a:spcAft>
        <a:defRPr sz="15100">
          <a:solidFill>
            <a:schemeClr val="tx2"/>
          </a:solidFill>
          <a:latin typeface="Times New Roman" charset="0"/>
          <a:ea typeface="ＭＳ Ｐゴシック" charset="0"/>
        </a:defRPr>
      </a:lvl7pPr>
      <a:lvl8pPr marL="1371600" algn="ctr" defTabSz="3135313" rtl="0" fontAlgn="base">
        <a:spcBef>
          <a:spcPct val="0"/>
        </a:spcBef>
        <a:spcAft>
          <a:spcPct val="0"/>
        </a:spcAft>
        <a:defRPr sz="15100">
          <a:solidFill>
            <a:schemeClr val="tx2"/>
          </a:solidFill>
          <a:latin typeface="Times New Roman" charset="0"/>
          <a:ea typeface="ＭＳ Ｐゴシック" charset="0"/>
        </a:defRPr>
      </a:lvl8pPr>
      <a:lvl9pPr marL="1828800" algn="ctr" defTabSz="3135313" rtl="0" fontAlgn="base">
        <a:spcBef>
          <a:spcPct val="0"/>
        </a:spcBef>
        <a:spcAft>
          <a:spcPct val="0"/>
        </a:spcAft>
        <a:defRPr sz="15100">
          <a:solidFill>
            <a:schemeClr val="tx2"/>
          </a:solidFill>
          <a:latin typeface="Times New Roman" charset="0"/>
          <a:ea typeface="ＭＳ Ｐゴシック" charset="0"/>
        </a:defRPr>
      </a:lvl9pPr>
    </p:titleStyle>
    <p:bodyStyle>
      <a:lvl1pPr marL="1176338" indent="-1176338" algn="l" defTabSz="3135313" rtl="0" eaLnBrk="0" fontAlgn="base" hangingPunct="0">
        <a:spcBef>
          <a:spcPct val="20000"/>
        </a:spcBef>
        <a:spcAft>
          <a:spcPct val="0"/>
        </a:spcAft>
        <a:buChar char="•"/>
        <a:defRPr sz="110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96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82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69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69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6900">
          <a:solidFill>
            <a:schemeClr val="tx1"/>
          </a:solidFill>
          <a:latin typeface="+mn-lt"/>
          <a:ea typeface="+mn-ea"/>
        </a:defRPr>
      </a:lvl6pPr>
      <a:lvl7pPr marL="7967663" indent="-782638" algn="l" defTabSz="3135313" rtl="0" fontAlgn="base">
        <a:spcBef>
          <a:spcPct val="20000"/>
        </a:spcBef>
        <a:spcAft>
          <a:spcPct val="0"/>
        </a:spcAft>
        <a:buChar char="»"/>
        <a:defRPr sz="6900">
          <a:solidFill>
            <a:schemeClr val="tx1"/>
          </a:solidFill>
          <a:latin typeface="+mn-lt"/>
          <a:ea typeface="+mn-ea"/>
        </a:defRPr>
      </a:lvl7pPr>
      <a:lvl8pPr marL="8424863" indent="-782638" algn="l" defTabSz="3135313" rtl="0" fontAlgn="base">
        <a:spcBef>
          <a:spcPct val="20000"/>
        </a:spcBef>
        <a:spcAft>
          <a:spcPct val="0"/>
        </a:spcAft>
        <a:buChar char="»"/>
        <a:defRPr sz="6900">
          <a:solidFill>
            <a:schemeClr val="tx1"/>
          </a:solidFill>
          <a:latin typeface="+mn-lt"/>
          <a:ea typeface="+mn-ea"/>
        </a:defRPr>
      </a:lvl8pPr>
      <a:lvl9pPr marL="8882063" indent="-782638" algn="l" defTabSz="3135313" rtl="0" fontAlgn="base">
        <a:spcBef>
          <a:spcPct val="20000"/>
        </a:spcBef>
        <a:spcAft>
          <a:spcPct val="0"/>
        </a:spcAft>
        <a:buChar char="»"/>
        <a:defRPr sz="69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Footer" descr="This box displays no content." title="A Strip of Color for Aesthetics"/>
          <p:cNvSpPr txBox="1">
            <a:spLocks noChangeArrowheads="1"/>
          </p:cNvSpPr>
          <p:nvPr/>
        </p:nvSpPr>
        <p:spPr bwMode="auto">
          <a:xfrm>
            <a:off x="149381" y="41300400"/>
            <a:ext cx="32918400" cy="1323439"/>
          </a:xfrm>
          <a:prstGeom prst="rect">
            <a:avLst/>
          </a:prstGeom>
          <a:solidFill>
            <a:schemeClr val="accent6"/>
          </a:solidFill>
          <a:ln>
            <a:noFill/>
          </a:ln>
          <a:effectLst/>
        </p:spPr>
        <p:txBody>
          <a:bodyPr>
            <a:spAutoFit/>
          </a:bodyPr>
          <a:lstStyle/>
          <a:p>
            <a:pPr algn="ctr">
              <a:defRPr/>
            </a:pPr>
            <a:endParaRPr lang="en-US" sz="8000" b="1" dirty="0">
              <a:solidFill>
                <a:schemeClr val="accent6"/>
              </a:solidFill>
              <a:latin typeface="Arial" charset="0"/>
              <a:ea typeface="ＭＳ Ｐゴシック" charset="0"/>
            </a:endParaRPr>
          </a:p>
        </p:txBody>
      </p:sp>
      <p:sp>
        <p:nvSpPr>
          <p:cNvPr id="39" name="Acknowledgements Body"/>
          <p:cNvSpPr txBox="1">
            <a:spLocks/>
          </p:cNvSpPr>
          <p:nvPr/>
        </p:nvSpPr>
        <p:spPr bwMode="auto">
          <a:xfrm>
            <a:off x="22825472" y="33184495"/>
            <a:ext cx="9201150" cy="201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None/>
              <a:defRPr/>
            </a:pPr>
            <a:r>
              <a:rPr lang="en-US" sz="2800" kern="0" dirty="0"/>
              <a:t>This project was supported by University of California Office of the President, UCSF Office of Sustainability, Gail Lee, Dr. Katherine Gruenberg, and volunteer guest lecturers</a:t>
            </a:r>
          </a:p>
          <a:p>
            <a:pPr marL="0" indent="0">
              <a:buFontTx/>
              <a:buNone/>
              <a:defRPr/>
            </a:pPr>
            <a:endParaRPr lang="en-US" sz="2800" kern="0" dirty="0"/>
          </a:p>
        </p:txBody>
      </p:sp>
      <p:sp>
        <p:nvSpPr>
          <p:cNvPr id="38" name="Acknowledgements Title"/>
          <p:cNvSpPr txBox="1">
            <a:spLocks/>
          </p:cNvSpPr>
          <p:nvPr/>
        </p:nvSpPr>
        <p:spPr bwMode="auto">
          <a:xfrm>
            <a:off x="22726650" y="31942323"/>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Acknowledgements </a:t>
            </a:r>
          </a:p>
        </p:txBody>
      </p:sp>
      <p:sp>
        <p:nvSpPr>
          <p:cNvPr id="37" name="Literature Cited Body"/>
          <p:cNvSpPr txBox="1">
            <a:spLocks/>
          </p:cNvSpPr>
          <p:nvPr/>
        </p:nvSpPr>
        <p:spPr bwMode="auto">
          <a:xfrm>
            <a:off x="22468174" y="35752731"/>
            <a:ext cx="9740019" cy="516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1179576" indent="-630936">
              <a:spcBef>
                <a:spcPct val="0"/>
              </a:spcBef>
            </a:pPr>
            <a:r>
              <a:rPr lang="en-US" altLang="en-US" dirty="0" err="1"/>
              <a:t>Kreslake</a:t>
            </a:r>
            <a:r>
              <a:rPr lang="en-US" altLang="en-US" dirty="0"/>
              <a:t> JM, </a:t>
            </a:r>
            <a:r>
              <a:rPr lang="en-US" altLang="en-US" dirty="0" err="1"/>
              <a:t>Sarfaty</a:t>
            </a:r>
            <a:r>
              <a:rPr lang="en-US" altLang="en-US" dirty="0"/>
              <a:t> M, </a:t>
            </a:r>
            <a:r>
              <a:rPr lang="en-US" altLang="en-US" dirty="0" err="1"/>
              <a:t>Roser-Renouf</a:t>
            </a:r>
            <a:r>
              <a:rPr lang="en-US" altLang="en-US" dirty="0"/>
              <a:t> C, Leiserowitz AA, </a:t>
            </a:r>
            <a:r>
              <a:rPr lang="en-US" altLang="en-US" dirty="0" err="1"/>
              <a:t>Maibach</a:t>
            </a:r>
            <a:r>
              <a:rPr lang="en-US" altLang="en-US" dirty="0"/>
              <a:t> EW. The Critical Roles of Health Professionals in Climate Change Prevention and Preparedness. Am J Public Health. 2018;108(S2):S68–S69. doi:10.2105/AJPH.2017.304044</a:t>
            </a:r>
          </a:p>
          <a:p>
            <a:pPr marL="1179576" indent="-630936">
              <a:spcBef>
                <a:spcPct val="0"/>
              </a:spcBef>
            </a:pPr>
            <a:r>
              <a:rPr lang="en-US" dirty="0"/>
              <a:t>Peters, JL. Mitigating the Impact of Climate Change on Human Health: The Role of the Medical Community. AMA J Ethics. 2017;19(12):1153-1156. </a:t>
            </a:r>
            <a:r>
              <a:rPr lang="en-US" dirty="0" err="1"/>
              <a:t>doi</a:t>
            </a:r>
            <a:r>
              <a:rPr lang="en-US" dirty="0"/>
              <a:t>: 10.1001/journalofethics.2017.19.12.fred1-1712.</a:t>
            </a:r>
            <a:endParaRPr lang="en-US" altLang="en-US" dirty="0"/>
          </a:p>
          <a:p>
            <a:pPr marL="1179576" indent="-630936">
              <a:spcBef>
                <a:spcPct val="0"/>
              </a:spcBef>
            </a:pPr>
            <a:r>
              <a:rPr lang="en-US" altLang="en-US" dirty="0" err="1"/>
              <a:t>Teherani</a:t>
            </a:r>
            <a:r>
              <a:rPr lang="en-US" altLang="en-US" dirty="0"/>
              <a:t> A, Nishimura H, </a:t>
            </a:r>
            <a:r>
              <a:rPr lang="en-US" altLang="en-US" dirty="0" err="1"/>
              <a:t>Apatira</a:t>
            </a:r>
            <a:r>
              <a:rPr lang="en-US" altLang="en-US" dirty="0"/>
              <a:t> L, Newman T, Ryan S. Identification of core objectives for teaching sustainable healthcare education. Med </a:t>
            </a:r>
            <a:r>
              <a:rPr lang="en-US" altLang="en-US" dirty="0" err="1"/>
              <a:t>Educ</a:t>
            </a:r>
            <a:r>
              <a:rPr lang="en-US" altLang="en-US" dirty="0"/>
              <a:t> Online. 2017;22(1):1386042.doi:10.1080/10872981.2017.1386042</a:t>
            </a:r>
          </a:p>
        </p:txBody>
      </p:sp>
      <p:sp>
        <p:nvSpPr>
          <p:cNvPr id="34" name="Literature Cited Title"/>
          <p:cNvSpPr txBox="1">
            <a:spLocks/>
          </p:cNvSpPr>
          <p:nvPr/>
        </p:nvSpPr>
        <p:spPr bwMode="auto">
          <a:xfrm>
            <a:off x="22671856" y="34444027"/>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Literature Cited</a:t>
            </a:r>
          </a:p>
        </p:txBody>
      </p:sp>
      <p:sp>
        <p:nvSpPr>
          <p:cNvPr id="32" name="Future Goals Body"/>
          <p:cNvSpPr txBox="1">
            <a:spLocks/>
          </p:cNvSpPr>
          <p:nvPr/>
        </p:nvSpPr>
        <p:spPr bwMode="auto">
          <a:xfrm>
            <a:off x="22873012" y="30293934"/>
            <a:ext cx="8902388" cy="231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spcBef>
                <a:spcPts val="0"/>
              </a:spcBef>
              <a:buFontTx/>
              <a:buNone/>
              <a:defRPr/>
            </a:pPr>
            <a:r>
              <a:rPr lang="en-US" sz="2800" kern="0" dirty="0"/>
              <a:t>In an effort to promote greater interprofessional enrollment, a UCSF interprofessional student organization called Human Health and Climate Change will coordinate this elective next year</a:t>
            </a:r>
          </a:p>
        </p:txBody>
      </p:sp>
      <p:sp>
        <p:nvSpPr>
          <p:cNvPr id="33" name="Future Goals Title"/>
          <p:cNvSpPr txBox="1">
            <a:spLocks/>
          </p:cNvSpPr>
          <p:nvPr/>
        </p:nvSpPr>
        <p:spPr bwMode="auto">
          <a:xfrm>
            <a:off x="22707600" y="29032200"/>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Future Goals</a:t>
            </a:r>
          </a:p>
        </p:txBody>
      </p:sp>
      <p:sp>
        <p:nvSpPr>
          <p:cNvPr id="31" name="Conclusions Body"/>
          <p:cNvSpPr txBox="1">
            <a:spLocks/>
          </p:cNvSpPr>
          <p:nvPr/>
        </p:nvSpPr>
        <p:spPr bwMode="auto">
          <a:xfrm>
            <a:off x="22901672" y="7801142"/>
            <a:ext cx="8660011" cy="747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None/>
              <a:defRPr/>
            </a:pPr>
            <a:r>
              <a:rPr lang="en-US" sz="2800" dirty="0"/>
              <a:t>This elective course introduced health professions students to concepts of climate change, healthcare, and the University of California Carbon Neutrality Initiative to become carbon neutral by 2025. After taking this course, participants reported a desire to continue educating themselves and others on this topic. All participants also reported plans to adjust their lifestyle choices and implement sustainable practices in their future careers.</a:t>
            </a:r>
          </a:p>
          <a:p>
            <a:pPr marL="0" indent="0">
              <a:buNone/>
              <a:defRPr/>
            </a:pPr>
            <a:endParaRPr lang="en-US" sz="2800" dirty="0"/>
          </a:p>
          <a:p>
            <a:pPr marL="0" indent="0">
              <a:buNone/>
              <a:defRPr/>
            </a:pPr>
            <a:r>
              <a:rPr lang="en-US" sz="2800" dirty="0"/>
              <a:t>Voices from health professions communities can help motivate social change. Advocacy can take many forms from political efforts to educating colleagues and patients about sustainable behaviors, global environmental changes, and ways to reduce carbon emission on a person and institutional level.</a:t>
            </a:r>
            <a:br>
              <a:rPr lang="en-US" sz="2800" b="1" dirty="0"/>
            </a:br>
            <a:endParaRPr lang="en-US" sz="2800" b="1" dirty="0"/>
          </a:p>
          <a:p>
            <a:pPr marL="0" indent="0">
              <a:buFontTx/>
              <a:buNone/>
              <a:defRPr/>
            </a:pPr>
            <a:endParaRPr lang="en-US" sz="2800" kern="0" dirty="0"/>
          </a:p>
          <a:p>
            <a:pPr marL="0" indent="0">
              <a:buFontTx/>
              <a:buNone/>
              <a:defRPr/>
            </a:pPr>
            <a:endParaRPr lang="en-US" sz="2800" kern="0" dirty="0"/>
          </a:p>
        </p:txBody>
      </p:sp>
      <p:sp>
        <p:nvSpPr>
          <p:cNvPr id="30" name="Conclusions Title"/>
          <p:cNvSpPr txBox="1">
            <a:spLocks/>
          </p:cNvSpPr>
          <p:nvPr/>
        </p:nvSpPr>
        <p:spPr bwMode="auto">
          <a:xfrm>
            <a:off x="22656356" y="6449817"/>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Conclusions</a:t>
            </a:r>
          </a:p>
        </p:txBody>
      </p:sp>
      <p:sp>
        <p:nvSpPr>
          <p:cNvPr id="28" name="Results Title"/>
          <p:cNvSpPr txBox="1">
            <a:spLocks/>
          </p:cNvSpPr>
          <p:nvPr/>
        </p:nvSpPr>
        <p:spPr bwMode="auto">
          <a:xfrm>
            <a:off x="12392889" y="16345891"/>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Results</a:t>
            </a:r>
          </a:p>
        </p:txBody>
      </p:sp>
      <p:sp>
        <p:nvSpPr>
          <p:cNvPr id="23" name="Materials Body"/>
          <p:cNvSpPr txBox="1">
            <a:spLocks/>
          </p:cNvSpPr>
          <p:nvPr/>
        </p:nvSpPr>
        <p:spPr bwMode="auto">
          <a:xfrm>
            <a:off x="1356717" y="22070070"/>
            <a:ext cx="9559528" cy="134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sz="2800" kern="0" dirty="0"/>
              <a:t>Earth Health: Sustainability in Health Care is a 9-week interprofessional elective course at UCSF. Students met once weekly for one-hour sessions to learn from 9 guest speakers committed to climate solutions.</a:t>
            </a:r>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FontTx/>
              <a:buNone/>
              <a:defRPr/>
            </a:pPr>
            <a:endParaRPr lang="en-US" sz="2800" kern="0" dirty="0"/>
          </a:p>
          <a:p>
            <a:pPr marL="0" indent="0">
              <a:buNone/>
              <a:defRPr/>
            </a:pPr>
            <a:endParaRPr lang="en-US" sz="2800" kern="0" dirty="0"/>
          </a:p>
          <a:p>
            <a:pPr marL="0" indent="0">
              <a:buNone/>
              <a:defRPr/>
            </a:pPr>
            <a:r>
              <a:rPr lang="en-US" sz="2800" kern="0" dirty="0"/>
              <a:t>Students completed a pre-course and post-course survey designed to measure participants’ knowledge, attitudes, and intended involvement in climate-related health initiatives.</a:t>
            </a:r>
            <a:br>
              <a:rPr lang="en-US" sz="2800" kern="0" dirty="0"/>
            </a:br>
            <a:r>
              <a:rPr lang="en-US" sz="2800" kern="0" dirty="0"/>
              <a:t>The surveys were also used to assess </a:t>
            </a:r>
            <a:r>
              <a:rPr lang="en-US" altLang="en-US" sz="2800" dirty="0"/>
              <a:t>self-reported attitudes towards health professional role in climate change, identify barriers that prevented health professionals from addressing climate-related health issues, and to determine the value of climate education in promoting greater participation and involvement at UCSF. </a:t>
            </a:r>
            <a:br>
              <a:rPr lang="en-US" altLang="en-US" sz="2800" kern="0" dirty="0"/>
            </a:br>
            <a:endParaRPr lang="en-US" sz="2800" kern="0" dirty="0"/>
          </a:p>
          <a:p>
            <a:pPr marL="0" indent="0">
              <a:buFontTx/>
              <a:buNone/>
              <a:defRPr/>
            </a:pPr>
            <a:endParaRPr lang="en-US" sz="2800" kern="0" dirty="0"/>
          </a:p>
        </p:txBody>
      </p:sp>
      <p:sp>
        <p:nvSpPr>
          <p:cNvPr id="25" name="Materials Title"/>
          <p:cNvSpPr txBox="1">
            <a:spLocks/>
          </p:cNvSpPr>
          <p:nvPr/>
        </p:nvSpPr>
        <p:spPr bwMode="auto">
          <a:xfrm>
            <a:off x="1341477" y="20982370"/>
            <a:ext cx="9201150" cy="115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Materials and Methods</a:t>
            </a:r>
          </a:p>
        </p:txBody>
      </p:sp>
      <p:sp>
        <p:nvSpPr>
          <p:cNvPr id="26" name="Project Goals Body"/>
          <p:cNvSpPr txBox="1">
            <a:spLocks/>
          </p:cNvSpPr>
          <p:nvPr/>
        </p:nvSpPr>
        <p:spPr bwMode="auto">
          <a:xfrm>
            <a:off x="1356717" y="18070170"/>
            <a:ext cx="9559528" cy="262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spcBef>
                <a:spcPct val="0"/>
              </a:spcBef>
              <a:buNone/>
            </a:pPr>
            <a:r>
              <a:rPr lang="en-US" sz="2800" dirty="0"/>
              <a:t>This elective aimed to introduce health professional students to specific climate-related threats to the populations and patients with whom they work, provide </a:t>
            </a:r>
            <a:r>
              <a:rPr lang="en-US" altLang="en-US" sz="2800" dirty="0"/>
              <a:t>advocacy-based information, and motivate students to </a:t>
            </a:r>
            <a:r>
              <a:rPr lang="en-US" sz="2800" dirty="0"/>
              <a:t>lead by example through reducing the carbon emissions in their daily lives, hospitals, and clinics.</a:t>
            </a:r>
            <a:endParaRPr lang="en-US" altLang="en-US" sz="2800" dirty="0"/>
          </a:p>
          <a:p>
            <a:pPr marL="0" indent="0">
              <a:spcBef>
                <a:spcPct val="0"/>
              </a:spcBef>
              <a:buNone/>
            </a:pPr>
            <a:endParaRPr lang="en-US" sz="2800" dirty="0"/>
          </a:p>
          <a:p>
            <a:pPr marL="0" indent="0">
              <a:buFontTx/>
              <a:buNone/>
              <a:defRPr/>
            </a:pPr>
            <a:endParaRPr lang="en-US" sz="2800" kern="0" dirty="0"/>
          </a:p>
          <a:p>
            <a:pPr marL="0" indent="0">
              <a:buFontTx/>
              <a:buNone/>
              <a:defRPr/>
            </a:pPr>
            <a:endParaRPr lang="en-US" sz="2800" kern="0" dirty="0"/>
          </a:p>
        </p:txBody>
      </p:sp>
      <p:sp>
        <p:nvSpPr>
          <p:cNvPr id="27" name="Project Goals Title"/>
          <p:cNvSpPr txBox="1">
            <a:spLocks/>
          </p:cNvSpPr>
          <p:nvPr/>
        </p:nvSpPr>
        <p:spPr bwMode="auto">
          <a:xfrm>
            <a:off x="1341477" y="17098797"/>
            <a:ext cx="9201150" cy="960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Project Goals</a:t>
            </a:r>
          </a:p>
        </p:txBody>
      </p:sp>
      <p:sp>
        <p:nvSpPr>
          <p:cNvPr id="8" name="Introduction Body"/>
          <p:cNvSpPr>
            <a:spLocks noGrp="1"/>
          </p:cNvSpPr>
          <p:nvPr>
            <p:ph sz="half" idx="2"/>
          </p:nvPr>
        </p:nvSpPr>
        <p:spPr>
          <a:xfrm>
            <a:off x="1356717" y="7921752"/>
            <a:ext cx="9559528" cy="8831337"/>
          </a:xfrm>
        </p:spPr>
        <p:txBody>
          <a:bodyPr/>
          <a:lstStyle/>
          <a:p>
            <a:pPr marL="0" indent="0">
              <a:spcBef>
                <a:spcPts val="0"/>
              </a:spcBef>
              <a:buNone/>
              <a:defRPr/>
            </a:pPr>
            <a:r>
              <a:rPr lang="en-US" sz="2800" dirty="0"/>
              <a:t>Climate change affects health in numerous ways. For example, extreme weather events, rising temperatures, droughts, and wildfires can disrupt our food, air, water, and shelter leading to displacement, morbidity, and mortality. </a:t>
            </a:r>
          </a:p>
          <a:p>
            <a:pPr marL="0" indent="0">
              <a:spcBef>
                <a:spcPts val="0"/>
              </a:spcBef>
              <a:buNone/>
              <a:defRPr/>
            </a:pPr>
            <a:r>
              <a:rPr lang="en-US" sz="2800" dirty="0"/>
              <a:t>Understanding the connection between climate and health is essential for all health professionals. </a:t>
            </a:r>
          </a:p>
          <a:p>
            <a:pPr marL="0" indent="0">
              <a:spcBef>
                <a:spcPts val="0"/>
              </a:spcBef>
              <a:buNone/>
              <a:defRPr/>
            </a:pPr>
            <a:endParaRPr lang="en-US" sz="2800" dirty="0"/>
          </a:p>
          <a:p>
            <a:pPr marL="0" indent="0">
              <a:spcBef>
                <a:spcPts val="0"/>
              </a:spcBef>
              <a:buNone/>
              <a:defRPr/>
            </a:pPr>
            <a:r>
              <a:rPr lang="en-US" sz="2800" dirty="0"/>
              <a:t>For the past three years, CNI fellows from the UCSF School of Pharmacy coordinated an interprofessional elective on the topic of climate change and health, called Earth Health. A prior survey of participants in the course revealed a significant increase in students’ foundational knowledge, attitudes, and behaviors related to climate change and health following the first two years of the Earth Health elective. These results highlighted the benefit of sustainable health care education. </a:t>
            </a:r>
          </a:p>
          <a:p>
            <a:pPr marL="0" indent="0">
              <a:spcBef>
                <a:spcPts val="0"/>
              </a:spcBef>
              <a:buNone/>
              <a:defRPr/>
            </a:pPr>
            <a:endParaRPr lang="en-US" sz="2800" dirty="0"/>
          </a:p>
          <a:p>
            <a:pPr marL="0" indent="0">
              <a:spcBef>
                <a:spcPts val="0"/>
              </a:spcBef>
              <a:buNone/>
              <a:defRPr/>
            </a:pPr>
            <a:r>
              <a:rPr lang="en-US" sz="2800" dirty="0"/>
              <a:t>This year, the elective included practical actions to advance climate solutions. It is critical for learners to not only be conscious and educated about climate change, but also to be change-agents.</a:t>
            </a:r>
          </a:p>
          <a:p>
            <a:pPr marL="0" indent="0">
              <a:spcBef>
                <a:spcPts val="0"/>
              </a:spcBef>
              <a:buNone/>
              <a:defRPr/>
            </a:pPr>
            <a:endParaRPr lang="en-US" sz="2800" dirty="0"/>
          </a:p>
          <a:p>
            <a:pPr marL="0" indent="0">
              <a:spcBef>
                <a:spcPts val="0"/>
              </a:spcBef>
              <a:buNone/>
              <a:defRPr/>
            </a:pPr>
            <a:endParaRPr lang="en-US" sz="2800" dirty="0"/>
          </a:p>
        </p:txBody>
      </p:sp>
      <p:sp>
        <p:nvSpPr>
          <p:cNvPr id="7" name="Introduction Title"/>
          <p:cNvSpPr>
            <a:spLocks noGrp="1"/>
          </p:cNvSpPr>
          <p:nvPr>
            <p:ph type="body" idx="1"/>
          </p:nvPr>
        </p:nvSpPr>
        <p:spPr>
          <a:xfrm>
            <a:off x="1356717" y="6429543"/>
            <a:ext cx="9201150" cy="1396395"/>
          </a:xfrm>
        </p:spPr>
        <p:txBody>
          <a:bodyPr/>
          <a:lstStyle/>
          <a:p>
            <a:r>
              <a:rPr lang="en-US" altLang="en-US" sz="4400" dirty="0">
                <a:solidFill>
                  <a:schemeClr val="accent2"/>
                </a:solidFill>
                <a:latin typeface="Arial" pitchFamily="34" charset="0"/>
              </a:rPr>
              <a:t>Introduction</a:t>
            </a:r>
          </a:p>
        </p:txBody>
      </p:sp>
      <p:sp>
        <p:nvSpPr>
          <p:cNvPr id="6" name="Main Title"/>
          <p:cNvSpPr>
            <a:spLocks noGrp="1"/>
          </p:cNvSpPr>
          <p:nvPr>
            <p:ph type="title"/>
          </p:nvPr>
        </p:nvSpPr>
        <p:spPr>
          <a:xfrm>
            <a:off x="0" y="1016000"/>
            <a:ext cx="32942213" cy="4775200"/>
          </a:xfrm>
          <a:solidFill>
            <a:schemeClr val="accent2"/>
          </a:solidFill>
        </p:spPr>
        <p:txBody>
          <a:bodyPr/>
          <a:lstStyle/>
          <a:p>
            <a:pPr>
              <a:defRPr/>
            </a:pPr>
            <a:r>
              <a:rPr lang="en-US" sz="8800" b="1" dirty="0">
                <a:solidFill>
                  <a:srgbClr val="FFFF00"/>
                </a:solidFill>
                <a:latin typeface="Arial" charset="0"/>
                <a:ea typeface="ＭＳ Ｐゴシック" charset="0"/>
              </a:rPr>
              <a:t>Earth Health – Preparing Student Health Professionals for Climate Change</a:t>
            </a:r>
            <a:br>
              <a:rPr lang="en-US" sz="24200" b="1" dirty="0">
                <a:solidFill>
                  <a:srgbClr val="FFFF00"/>
                </a:solidFill>
                <a:latin typeface="Arial" charset="0"/>
                <a:ea typeface="ＭＳ Ｐゴシック" charset="0"/>
              </a:rPr>
            </a:br>
            <a:r>
              <a:rPr lang="en-US" sz="3600" b="1" dirty="0" err="1">
                <a:solidFill>
                  <a:srgbClr val="FFFF00"/>
                </a:solidFill>
                <a:latin typeface="Arial" charset="0"/>
                <a:ea typeface="ＭＳ Ｐゴシック" charset="0"/>
              </a:rPr>
              <a:t>Ereca</a:t>
            </a:r>
            <a:r>
              <a:rPr lang="en-US" sz="3600" b="1" dirty="0">
                <a:solidFill>
                  <a:srgbClr val="FFFF00"/>
                </a:solidFill>
                <a:latin typeface="Arial" charset="0"/>
                <a:ea typeface="ＭＳ Ｐゴシック" charset="0"/>
              </a:rPr>
              <a:t> Nguyen</a:t>
            </a:r>
            <a:r>
              <a:rPr lang="en-US" sz="3600" b="1" baseline="30000" dirty="0">
                <a:solidFill>
                  <a:srgbClr val="FFFF00"/>
                </a:solidFill>
                <a:latin typeface="Arial" charset="0"/>
                <a:ea typeface="ＭＳ Ｐゴシック" charset="0"/>
              </a:rPr>
              <a:t>1</a:t>
            </a:r>
            <a:r>
              <a:rPr lang="en-US" sz="3600" b="1" dirty="0">
                <a:solidFill>
                  <a:srgbClr val="FFFF00"/>
                </a:solidFill>
                <a:latin typeface="Arial" charset="0"/>
                <a:ea typeface="ＭＳ Ｐゴシック" charset="0"/>
              </a:rPr>
              <a:t>, Katherine Gruenberg, PharmD, BCPS</a:t>
            </a:r>
            <a:r>
              <a:rPr lang="en-US" sz="3600" b="1" baseline="30000" dirty="0">
                <a:solidFill>
                  <a:srgbClr val="FFFF00"/>
                </a:solidFill>
                <a:latin typeface="Arial" charset="0"/>
                <a:ea typeface="ＭＳ Ｐゴシック" charset="0"/>
              </a:rPr>
              <a:t>2</a:t>
            </a:r>
            <a:br>
              <a:rPr lang="en-US" sz="3600" b="1" dirty="0">
                <a:solidFill>
                  <a:srgbClr val="FFFF00"/>
                </a:solidFill>
                <a:latin typeface="Arial" charset="0"/>
                <a:ea typeface="ＭＳ Ｐゴシック" charset="0"/>
              </a:rPr>
            </a:br>
            <a:r>
              <a:rPr lang="en-US" sz="3600" b="1" dirty="0">
                <a:solidFill>
                  <a:srgbClr val="FFFF00"/>
                </a:solidFill>
                <a:latin typeface="Arial" charset="0"/>
                <a:ea typeface="ＭＳ Ｐゴシック" charset="0"/>
              </a:rPr>
              <a:t> </a:t>
            </a:r>
            <a:r>
              <a:rPr lang="en-US" sz="3600" b="1" baseline="30000" dirty="0">
                <a:solidFill>
                  <a:srgbClr val="FFFF00"/>
                </a:solidFill>
                <a:latin typeface="Arial" charset="0"/>
                <a:ea typeface="ＭＳ Ｐゴシック" charset="0"/>
              </a:rPr>
              <a:t>1</a:t>
            </a:r>
            <a:r>
              <a:rPr lang="en-US" sz="3600" b="1" dirty="0">
                <a:solidFill>
                  <a:srgbClr val="FFFF00"/>
                </a:solidFill>
                <a:latin typeface="Arial" charset="0"/>
                <a:ea typeface="ＭＳ Ｐゴシック" charset="0"/>
              </a:rPr>
              <a:t>Carbon Neutrality Initiative Fellow, PharmD Candidate, </a:t>
            </a:r>
            <a:r>
              <a:rPr lang="en-US" sz="3600" b="1" baseline="30000" dirty="0">
                <a:solidFill>
                  <a:srgbClr val="FFFF00"/>
                </a:solidFill>
                <a:latin typeface="Arial" charset="0"/>
                <a:ea typeface="ＭＳ Ｐゴシック" charset="0"/>
              </a:rPr>
              <a:t>1,2</a:t>
            </a:r>
            <a:r>
              <a:rPr lang="en-US" sz="3600" b="1" dirty="0">
                <a:solidFill>
                  <a:srgbClr val="FFFF00"/>
                </a:solidFill>
                <a:latin typeface="Arial" charset="0"/>
                <a:ea typeface="ＭＳ Ｐゴシック" charset="0"/>
              </a:rPr>
              <a:t>University of California, San Francisco School of Pharmacy</a:t>
            </a:r>
            <a:endParaRPr lang="en-US" dirty="0">
              <a:solidFill>
                <a:srgbClr val="FFFF00"/>
              </a:solidFill>
            </a:endParaRPr>
          </a:p>
        </p:txBody>
      </p:sp>
      <p:sp>
        <p:nvSpPr>
          <p:cNvPr id="40" name="Materials Body">
            <a:extLst>
              <a:ext uri="{FF2B5EF4-FFF2-40B4-BE49-F238E27FC236}">
                <a16:creationId xmlns:a16="http://schemas.microsoft.com/office/drawing/2014/main" id="{FA437265-067F-B94D-8105-004C45B932CF}"/>
              </a:ext>
            </a:extLst>
          </p:cNvPr>
          <p:cNvSpPr txBox="1">
            <a:spLocks/>
          </p:cNvSpPr>
          <p:nvPr/>
        </p:nvSpPr>
        <p:spPr bwMode="auto">
          <a:xfrm>
            <a:off x="11570493" y="8001000"/>
            <a:ext cx="9201151" cy="883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indent="-627698">
              <a:spcBef>
                <a:spcPts val="0"/>
              </a:spcBef>
              <a:defRPr/>
            </a:pPr>
            <a:r>
              <a:rPr lang="en-US" sz="2800" kern="0" dirty="0"/>
              <a:t>Describe how climate change directly and indirectly affects human health.</a:t>
            </a:r>
          </a:p>
          <a:p>
            <a:pPr indent="-627698">
              <a:spcBef>
                <a:spcPts val="0"/>
              </a:spcBef>
              <a:defRPr/>
            </a:pPr>
            <a:endParaRPr lang="en-US" sz="2800" kern="0" dirty="0"/>
          </a:p>
          <a:p>
            <a:pPr indent="-627698">
              <a:spcBef>
                <a:spcPts val="0"/>
              </a:spcBef>
              <a:defRPr/>
            </a:pPr>
            <a:r>
              <a:rPr lang="en-US" sz="2800" kern="0" dirty="0"/>
              <a:t>Outline the relationship between health care waste, health systems, and the environment.</a:t>
            </a:r>
          </a:p>
          <a:p>
            <a:pPr indent="-627698">
              <a:spcBef>
                <a:spcPts val="0"/>
              </a:spcBef>
              <a:defRPr/>
            </a:pPr>
            <a:endParaRPr lang="en-US" sz="2800" kern="0" dirty="0"/>
          </a:p>
          <a:p>
            <a:pPr indent="-627698">
              <a:spcBef>
                <a:spcPts val="0"/>
              </a:spcBef>
              <a:defRPr/>
            </a:pPr>
            <a:r>
              <a:rPr lang="en-US" sz="2800" kern="0" dirty="0"/>
              <a:t>Describe practical steps to reduce greenhouse gases in our health care system.</a:t>
            </a:r>
          </a:p>
          <a:p>
            <a:pPr indent="-627698">
              <a:spcBef>
                <a:spcPts val="0"/>
              </a:spcBef>
              <a:defRPr/>
            </a:pPr>
            <a:endParaRPr lang="en-US" sz="2800" kern="0" dirty="0"/>
          </a:p>
          <a:p>
            <a:pPr indent="-627698">
              <a:spcBef>
                <a:spcPts val="0"/>
              </a:spcBef>
              <a:defRPr/>
            </a:pPr>
            <a:r>
              <a:rPr lang="en-US" sz="2800" kern="0" dirty="0"/>
              <a:t>Describe the critical role of health professionals in climate change prevention and preparedness.</a:t>
            </a:r>
          </a:p>
          <a:p>
            <a:pPr indent="-627698">
              <a:spcBef>
                <a:spcPts val="0"/>
              </a:spcBef>
              <a:defRPr/>
            </a:pPr>
            <a:endParaRPr lang="en-US" sz="2800" kern="0" dirty="0"/>
          </a:p>
          <a:p>
            <a:pPr indent="-627698">
              <a:spcBef>
                <a:spcPts val="0"/>
              </a:spcBef>
              <a:defRPr/>
            </a:pPr>
            <a:r>
              <a:rPr lang="en-US" sz="2800" kern="0" dirty="0"/>
              <a:t>Discuss precautions and preventative measures patients can take to mitigate climate-related health risks</a:t>
            </a:r>
          </a:p>
          <a:p>
            <a:pPr marL="548640" indent="0">
              <a:spcBef>
                <a:spcPts val="0"/>
              </a:spcBef>
              <a:buNone/>
              <a:defRPr/>
            </a:pPr>
            <a:endParaRPr lang="en-US" sz="2800" kern="0" dirty="0"/>
          </a:p>
          <a:p>
            <a:pPr indent="-627698">
              <a:spcBef>
                <a:spcPts val="0"/>
              </a:spcBef>
              <a:defRPr/>
            </a:pPr>
            <a:r>
              <a:rPr lang="en-US" sz="2800" kern="0" dirty="0"/>
              <a:t>Identify opportunities for sustainability advocacy at the local and state policy levels.</a:t>
            </a:r>
          </a:p>
          <a:p>
            <a:pPr marL="0" indent="0">
              <a:buFontTx/>
              <a:buNone/>
              <a:defRPr/>
            </a:pPr>
            <a:endParaRPr lang="en-US" sz="2800" kern="0" dirty="0"/>
          </a:p>
        </p:txBody>
      </p:sp>
      <p:sp>
        <p:nvSpPr>
          <p:cNvPr id="41" name="Materials Title">
            <a:extLst>
              <a:ext uri="{FF2B5EF4-FFF2-40B4-BE49-F238E27FC236}">
                <a16:creationId xmlns:a16="http://schemas.microsoft.com/office/drawing/2014/main" id="{6AC62AAE-6E28-0F4F-8BCA-76A07CB53422}"/>
              </a:ext>
            </a:extLst>
          </p:cNvPr>
          <p:cNvSpPr txBox="1">
            <a:spLocks/>
          </p:cNvSpPr>
          <p:nvPr/>
        </p:nvSpPr>
        <p:spPr bwMode="auto">
          <a:xfrm>
            <a:off x="11727912" y="6449817"/>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Course Objectives</a:t>
            </a:r>
          </a:p>
        </p:txBody>
      </p:sp>
      <p:pic>
        <p:nvPicPr>
          <p:cNvPr id="42" name="Picture 2" descr="climate_change_health_impacts600w.jpg">
            <a:extLst>
              <a:ext uri="{FF2B5EF4-FFF2-40B4-BE49-F238E27FC236}">
                <a16:creationId xmlns:a16="http://schemas.microsoft.com/office/drawing/2014/main" id="{F40EDD75-D1D7-8244-942A-BC755EAF6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230" y="35814000"/>
            <a:ext cx="5482197" cy="41023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1E054E9D-B32F-8541-A4A0-873940060F5E}"/>
              </a:ext>
            </a:extLst>
          </p:cNvPr>
          <p:cNvPicPr>
            <a:picLocks noChangeAspect="1"/>
          </p:cNvPicPr>
          <p:nvPr/>
        </p:nvPicPr>
        <p:blipFill>
          <a:blip r:embed="rId4"/>
          <a:stretch>
            <a:fillRect/>
          </a:stretch>
        </p:blipFill>
        <p:spPr>
          <a:xfrm>
            <a:off x="1616981" y="35831088"/>
            <a:ext cx="3155426" cy="4132771"/>
          </a:xfrm>
          <a:prstGeom prst="rect">
            <a:avLst/>
          </a:prstGeom>
          <a:ln>
            <a:solidFill>
              <a:schemeClr val="tx1"/>
            </a:solidFill>
          </a:ln>
        </p:spPr>
      </p:pic>
      <p:sp>
        <p:nvSpPr>
          <p:cNvPr id="44" name="TextBox 43">
            <a:extLst>
              <a:ext uri="{FF2B5EF4-FFF2-40B4-BE49-F238E27FC236}">
                <a16:creationId xmlns:a16="http://schemas.microsoft.com/office/drawing/2014/main" id="{22E5EB0D-39D4-A949-B9C8-490CC5CA8178}"/>
              </a:ext>
            </a:extLst>
          </p:cNvPr>
          <p:cNvSpPr txBox="1"/>
          <p:nvPr/>
        </p:nvSpPr>
        <p:spPr>
          <a:xfrm>
            <a:off x="5109796" y="39928800"/>
            <a:ext cx="5529063" cy="400110"/>
          </a:xfrm>
          <a:prstGeom prst="rect">
            <a:avLst/>
          </a:prstGeom>
          <a:noFill/>
        </p:spPr>
        <p:txBody>
          <a:bodyPr wrap="square" rtlCol="0">
            <a:spAutoFit/>
          </a:bodyPr>
          <a:lstStyle/>
          <a:p>
            <a:r>
              <a:rPr lang="en-US" sz="2000" dirty="0">
                <a:solidFill>
                  <a:schemeClr val="tx1"/>
                </a:solidFill>
              </a:rPr>
              <a:t>Source: Centers for Disease Control and Prevention</a:t>
            </a:r>
          </a:p>
        </p:txBody>
      </p:sp>
      <p:graphicFrame>
        <p:nvGraphicFramePr>
          <p:cNvPr id="4" name="Table 3">
            <a:extLst>
              <a:ext uri="{FF2B5EF4-FFF2-40B4-BE49-F238E27FC236}">
                <a16:creationId xmlns:a16="http://schemas.microsoft.com/office/drawing/2014/main" id="{8CE248C4-8F93-A147-9FA3-A6411438A930}"/>
              </a:ext>
            </a:extLst>
          </p:cNvPr>
          <p:cNvGraphicFramePr>
            <a:graphicFrameLocks noGrp="1"/>
          </p:cNvGraphicFramePr>
          <p:nvPr>
            <p:extLst>
              <p:ext uri="{D42A27DB-BD31-4B8C-83A1-F6EECF244321}">
                <p14:modId xmlns:p14="http://schemas.microsoft.com/office/powerpoint/2010/main" val="1806478020"/>
              </p:ext>
            </p:extLst>
          </p:nvPr>
        </p:nvGraphicFramePr>
        <p:xfrm>
          <a:off x="1608515" y="24148365"/>
          <a:ext cx="8422979" cy="7197418"/>
        </p:xfrm>
        <a:graphic>
          <a:graphicData uri="http://schemas.openxmlformats.org/drawingml/2006/table">
            <a:tbl>
              <a:tblPr firstRow="1" bandRow="1">
                <a:solidFill>
                  <a:srgbClr val="6E9EFF"/>
                </a:solidFill>
                <a:tableStyleId>{F5AB1C69-6EDB-4FF4-983F-18BD219EF322}</a:tableStyleId>
              </a:tblPr>
              <a:tblGrid>
                <a:gridCol w="719328">
                  <a:extLst>
                    <a:ext uri="{9D8B030D-6E8A-4147-A177-3AD203B41FA5}">
                      <a16:colId xmlns:a16="http://schemas.microsoft.com/office/drawing/2014/main" val="1469880145"/>
                    </a:ext>
                  </a:extLst>
                </a:gridCol>
                <a:gridCol w="4444414">
                  <a:extLst>
                    <a:ext uri="{9D8B030D-6E8A-4147-A177-3AD203B41FA5}">
                      <a16:colId xmlns:a16="http://schemas.microsoft.com/office/drawing/2014/main" val="2778550163"/>
                    </a:ext>
                  </a:extLst>
                </a:gridCol>
                <a:gridCol w="3259237">
                  <a:extLst>
                    <a:ext uri="{9D8B030D-6E8A-4147-A177-3AD203B41FA5}">
                      <a16:colId xmlns:a16="http://schemas.microsoft.com/office/drawing/2014/main" val="4123022474"/>
                    </a:ext>
                  </a:extLst>
                </a:gridCol>
              </a:tblGrid>
              <a:tr h="324186">
                <a:tc>
                  <a:txBody>
                    <a:bodyPr/>
                    <a:lstStyle/>
                    <a:p>
                      <a:pPr algn="ctr"/>
                      <a:r>
                        <a:rPr lang="en-US" sz="1600" dirty="0">
                          <a:solidFill>
                            <a:schemeClr val="tx1"/>
                          </a:solidFill>
                        </a:rPr>
                        <a:t>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dirty="0">
                          <a:solidFill>
                            <a:schemeClr val="tx1"/>
                          </a:solidFill>
                        </a:rPr>
                        <a:t>Guest Speaker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dirty="0">
                          <a:solidFill>
                            <a:schemeClr val="tx1"/>
                          </a:solidFill>
                        </a:rPr>
                        <a:t>Lecture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458271"/>
                  </a:ext>
                </a:extLst>
              </a:tr>
              <a:tr h="766138">
                <a:tc>
                  <a:txBody>
                    <a:bodyPr/>
                    <a:lstStyle/>
                    <a:p>
                      <a:pPr algn="ctr"/>
                      <a:r>
                        <a:rPr lang="en-US" sz="160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a:solidFill>
                            <a:schemeClr val="dk1"/>
                          </a:solidFill>
                          <a:effectLst/>
                          <a:latin typeface="+mn-lt"/>
                          <a:ea typeface="+mn-ea"/>
                          <a:cs typeface="+mn-cs"/>
                        </a:rPr>
                        <a:t>Linda Rudolph, MD</a:t>
                      </a:r>
                    </a:p>
                    <a:p>
                      <a:pPr algn="ctr"/>
                      <a:r>
                        <a:rPr lang="en-US" sz="1600" kern="1200" dirty="0">
                          <a:solidFill>
                            <a:schemeClr val="dk1"/>
                          </a:solidFill>
                          <a:effectLst/>
                          <a:latin typeface="+mn-lt"/>
                          <a:ea typeface="+mn-ea"/>
                          <a:cs typeface="+mn-cs"/>
                        </a:rPr>
                        <a:t>Director of the Center for Climate Change and Health at the Public Health Institute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Climate Change and Health</a:t>
                      </a:r>
                    </a:p>
                    <a:p>
                      <a:pPr algn="ctr"/>
                      <a:endParaRPr lang="en-US" sz="16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046467"/>
                  </a:ext>
                </a:extLst>
              </a:tr>
              <a:tr h="542682">
                <a:tc>
                  <a:txBody>
                    <a:bodyPr/>
                    <a:lstStyle/>
                    <a:p>
                      <a:pPr algn="ctr"/>
                      <a:r>
                        <a:rPr lang="en-US" sz="160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kern="1200" dirty="0">
                          <a:solidFill>
                            <a:schemeClr val="dk1"/>
                          </a:solidFill>
                          <a:effectLst/>
                          <a:latin typeface="+mn-lt"/>
                          <a:ea typeface="+mn-ea"/>
                          <a:cs typeface="+mn-cs"/>
                        </a:rPr>
                        <a:t>Gail Lee, REHS, MS, HEM</a:t>
                      </a:r>
                    </a:p>
                    <a:p>
                      <a:pPr algn="ctr"/>
                      <a:r>
                        <a:rPr lang="en-US" sz="1600" kern="1200" dirty="0">
                          <a:solidFill>
                            <a:schemeClr val="dk1"/>
                          </a:solidFill>
                          <a:effectLst/>
                          <a:latin typeface="+mn-lt"/>
                          <a:ea typeface="+mn-ea"/>
                          <a:cs typeface="+mn-cs"/>
                        </a:rPr>
                        <a:t>Sustainability Director at 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kern="1200" dirty="0">
                          <a:solidFill>
                            <a:schemeClr val="dk1"/>
                          </a:solidFill>
                          <a:effectLst/>
                          <a:latin typeface="+mn-lt"/>
                          <a:ea typeface="+mn-ea"/>
                          <a:cs typeface="+mn-cs"/>
                        </a:rPr>
                        <a:t>Sustainability at UCSF</a:t>
                      </a:r>
                    </a:p>
                    <a:p>
                      <a:pPr algn="ctr"/>
                      <a:r>
                        <a:rPr lang="en-US" sz="1600" kern="1200" dirty="0">
                          <a:solidFill>
                            <a:schemeClr val="dk1"/>
                          </a:solidFill>
                          <a:effectLst/>
                          <a:latin typeface="+mn-lt"/>
                          <a:ea typeface="+mn-ea"/>
                          <a:cs typeface="+mn-cs"/>
                        </a:rPr>
                        <a:t>CNI Fellowship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0656128"/>
                  </a:ext>
                </a:extLst>
              </a:tr>
              <a:tr h="766138">
                <a:tc>
                  <a:txBody>
                    <a:bodyPr/>
                    <a:lstStyle/>
                    <a:p>
                      <a:pPr algn="ctr"/>
                      <a:r>
                        <a:rPr lang="en-US" sz="1600"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a:solidFill>
                            <a:schemeClr val="dk1"/>
                          </a:solidFill>
                          <a:effectLst/>
                          <a:latin typeface="+mn-lt"/>
                          <a:ea typeface="+mn-ea"/>
                          <a:cs typeface="+mn-cs"/>
                        </a:rPr>
                        <a:t>Mary L. Williams, MD</a:t>
                      </a:r>
                    </a:p>
                    <a:p>
                      <a:pPr algn="ctr"/>
                      <a:r>
                        <a:rPr lang="en-US" sz="1600" kern="1200" dirty="0">
                          <a:solidFill>
                            <a:schemeClr val="dk1"/>
                          </a:solidFill>
                          <a:effectLst/>
                          <a:latin typeface="+mn-lt"/>
                          <a:ea typeface="+mn-ea"/>
                          <a:cs typeface="+mn-cs"/>
                        </a:rPr>
                        <a:t>Dermatology Emeriti</a:t>
                      </a:r>
                    </a:p>
                    <a:p>
                      <a:pPr algn="ctr"/>
                      <a:r>
                        <a:rPr lang="en-US" sz="1600" kern="1200" dirty="0">
                          <a:solidFill>
                            <a:schemeClr val="dk1"/>
                          </a:solidFill>
                          <a:effectLst/>
                          <a:latin typeface="+mn-lt"/>
                          <a:ea typeface="+mn-ea"/>
                          <a:cs typeface="+mn-cs"/>
                        </a:rPr>
                        <a:t>Physicians for Social Responsibility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Climate Change Agenda</a:t>
                      </a:r>
                    </a:p>
                    <a:p>
                      <a:pPr algn="ct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8804853"/>
                  </a:ext>
                </a:extLst>
              </a:tr>
              <a:tr h="766138">
                <a:tc>
                  <a:txBody>
                    <a:bodyPr/>
                    <a:lstStyle/>
                    <a:p>
                      <a:pPr algn="ctr"/>
                      <a:r>
                        <a:rPr lang="en-US" sz="1600" dirty="0">
                          <a:solidFill>
                            <a:schemeClr val="tx1"/>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kern="1200" dirty="0">
                          <a:solidFill>
                            <a:schemeClr val="dk1"/>
                          </a:solidFill>
                          <a:effectLst/>
                          <a:latin typeface="+mn-lt"/>
                          <a:ea typeface="+mn-ea"/>
                          <a:cs typeface="+mn-cs"/>
                        </a:rPr>
                        <a:t>Robert Gould, MD</a:t>
                      </a:r>
                    </a:p>
                    <a:p>
                      <a:pPr algn="ctr"/>
                      <a:r>
                        <a:rPr lang="en-US" sz="1600" kern="1200" dirty="0">
                          <a:solidFill>
                            <a:schemeClr val="dk1"/>
                          </a:solidFill>
                          <a:effectLst/>
                          <a:latin typeface="+mn-lt"/>
                          <a:ea typeface="+mn-ea"/>
                          <a:cs typeface="+mn-cs"/>
                        </a:rPr>
                        <a:t>President of the San Francisco-Bay Area</a:t>
                      </a:r>
                    </a:p>
                    <a:p>
                      <a:pPr algn="ctr"/>
                      <a:r>
                        <a:rPr lang="en-US" sz="1600" kern="1200" dirty="0">
                          <a:solidFill>
                            <a:schemeClr val="dk1"/>
                          </a:solidFill>
                          <a:effectLst/>
                          <a:latin typeface="+mn-lt"/>
                          <a:ea typeface="+mn-ea"/>
                          <a:cs typeface="+mn-cs"/>
                        </a:rPr>
                        <a:t>Chapter of Physicians for Social Responsibility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kern="1200" dirty="0">
                          <a:solidFill>
                            <a:schemeClr val="dk1"/>
                          </a:solidFill>
                          <a:effectLst/>
                          <a:latin typeface="+mn-lt"/>
                          <a:ea typeface="+mn-ea"/>
                          <a:cs typeface="+mn-cs"/>
                        </a:rPr>
                        <a:t>Generations at Risk: Introduction</a:t>
                      </a:r>
                    </a:p>
                    <a:p>
                      <a:pPr algn="ctr"/>
                      <a:r>
                        <a:rPr lang="en-US" sz="1600" kern="1200" dirty="0">
                          <a:solidFill>
                            <a:schemeClr val="dk1"/>
                          </a:solidFill>
                          <a:effectLst/>
                          <a:latin typeface="+mn-lt"/>
                          <a:ea typeface="+mn-ea"/>
                          <a:cs typeface="+mn-cs"/>
                        </a:rPr>
                        <a:t>to Environmental Health and</a:t>
                      </a:r>
                    </a:p>
                    <a:p>
                      <a:pPr algn="ctr"/>
                      <a:r>
                        <a:rPr lang="en-US" sz="1600" kern="1200" dirty="0">
                          <a:solidFill>
                            <a:schemeClr val="dk1"/>
                          </a:solidFill>
                          <a:effectLst/>
                          <a:latin typeface="+mn-lt"/>
                          <a:ea typeface="+mn-ea"/>
                          <a:cs typeface="+mn-cs"/>
                        </a:rPr>
                        <a:t>Health Professional Activism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07728933"/>
                  </a:ext>
                </a:extLst>
              </a:tr>
              <a:tr h="766138">
                <a:tc>
                  <a:txBody>
                    <a:bodyPr/>
                    <a:lstStyle/>
                    <a:p>
                      <a:pPr algn="ctr"/>
                      <a:r>
                        <a:rPr lang="en-US" sz="1600"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a:solidFill>
                            <a:schemeClr val="dk1"/>
                          </a:solidFill>
                          <a:effectLst/>
                          <a:latin typeface="+mn-lt"/>
                          <a:ea typeface="+mn-ea"/>
                          <a:cs typeface="+mn-cs"/>
                        </a:rPr>
                        <a:t>Homer A. </a:t>
                      </a:r>
                      <a:r>
                        <a:rPr lang="en-US" sz="1600" b="1" kern="1200" dirty="0" err="1">
                          <a:solidFill>
                            <a:schemeClr val="dk1"/>
                          </a:solidFill>
                          <a:effectLst/>
                          <a:latin typeface="+mn-lt"/>
                          <a:ea typeface="+mn-ea"/>
                          <a:cs typeface="+mn-cs"/>
                        </a:rPr>
                        <a:t>Boushey</a:t>
                      </a:r>
                      <a:r>
                        <a:rPr lang="en-US" sz="1600" b="1" kern="1200" dirty="0">
                          <a:solidFill>
                            <a:schemeClr val="dk1"/>
                          </a:solidFill>
                          <a:effectLst/>
                          <a:latin typeface="+mn-lt"/>
                          <a:ea typeface="+mn-ea"/>
                          <a:cs typeface="+mn-cs"/>
                        </a:rPr>
                        <a:t>, MD</a:t>
                      </a:r>
                    </a:p>
                    <a:p>
                      <a:pPr algn="ctr"/>
                      <a:r>
                        <a:rPr lang="en-US" sz="1600" kern="1200" dirty="0">
                          <a:solidFill>
                            <a:schemeClr val="dk1"/>
                          </a:solidFill>
                          <a:effectLst/>
                          <a:latin typeface="+mn-lt"/>
                          <a:ea typeface="+mn-ea"/>
                          <a:cs typeface="+mn-cs"/>
                        </a:rPr>
                        <a:t>Professor of Medicine, Division of</a:t>
                      </a:r>
                    </a:p>
                    <a:p>
                      <a:pPr algn="ctr"/>
                      <a:r>
                        <a:rPr lang="en-US" sz="1600" kern="1200" dirty="0">
                          <a:solidFill>
                            <a:schemeClr val="dk1"/>
                          </a:solidFill>
                          <a:effectLst/>
                          <a:latin typeface="+mn-lt"/>
                          <a:ea typeface="+mn-ea"/>
                          <a:cs typeface="+mn-cs"/>
                        </a:rPr>
                        <a:t>Pulmonary/Critical Care Medicine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Respiratory Health Issues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Citizens Climate Lobby</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2405270"/>
                  </a:ext>
                </a:extLst>
              </a:tr>
              <a:tr h="766138">
                <a:tc>
                  <a:txBody>
                    <a:bodyPr/>
                    <a:lstStyle/>
                    <a:p>
                      <a:pPr algn="ctr"/>
                      <a:r>
                        <a:rPr lang="en-US" sz="1600" dirty="0">
                          <a:solidFill>
                            <a:schemeClr val="tx1"/>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kern="1200" dirty="0">
                          <a:solidFill>
                            <a:schemeClr val="dk1"/>
                          </a:solidFill>
                          <a:effectLst/>
                          <a:latin typeface="+mn-lt"/>
                          <a:ea typeface="+mn-ea"/>
                          <a:cs typeface="+mn-cs"/>
                        </a:rPr>
                        <a:t>Ted </a:t>
                      </a:r>
                      <a:r>
                        <a:rPr lang="en-US" sz="1600" b="1" kern="1200" dirty="0" err="1">
                          <a:solidFill>
                            <a:schemeClr val="dk1"/>
                          </a:solidFill>
                          <a:effectLst/>
                          <a:latin typeface="+mn-lt"/>
                          <a:ea typeface="+mn-ea"/>
                          <a:cs typeface="+mn-cs"/>
                        </a:rPr>
                        <a:t>Schettler</a:t>
                      </a:r>
                      <a:r>
                        <a:rPr lang="en-US" sz="1600" b="1" kern="1200" dirty="0">
                          <a:solidFill>
                            <a:schemeClr val="dk1"/>
                          </a:solidFill>
                          <a:effectLst/>
                          <a:latin typeface="+mn-lt"/>
                          <a:ea typeface="+mn-ea"/>
                          <a:cs typeface="+mn-cs"/>
                        </a:rPr>
                        <a:t>, MD</a:t>
                      </a:r>
                    </a:p>
                    <a:p>
                      <a:pPr algn="ctr"/>
                      <a:r>
                        <a:rPr lang="en-US" sz="1600" kern="1200" dirty="0">
                          <a:solidFill>
                            <a:schemeClr val="dk1"/>
                          </a:solidFill>
                          <a:effectLst/>
                          <a:latin typeface="+mn-lt"/>
                          <a:ea typeface="+mn-ea"/>
                          <a:cs typeface="+mn-cs"/>
                        </a:rPr>
                        <a:t>Science Director of the Science and</a:t>
                      </a:r>
                    </a:p>
                    <a:p>
                      <a:pPr algn="ctr"/>
                      <a:r>
                        <a:rPr lang="en-US" sz="1600" kern="1200" dirty="0">
                          <a:solidFill>
                            <a:schemeClr val="dk1"/>
                          </a:solidFill>
                          <a:effectLst/>
                          <a:latin typeface="+mn-lt"/>
                          <a:ea typeface="+mn-ea"/>
                          <a:cs typeface="+mn-cs"/>
                        </a:rPr>
                        <a:t>Environmental Health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Earth Friendly Nutrition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27497464"/>
                  </a:ext>
                </a:extLst>
              </a:tr>
              <a:tr h="766138">
                <a:tc>
                  <a:txBody>
                    <a:bodyPr/>
                    <a:lstStyle/>
                    <a:p>
                      <a:pPr algn="ctr"/>
                      <a:r>
                        <a:rPr lang="en-US" sz="1600" dirty="0">
                          <a:solidFill>
                            <a:schemeClr val="tx1"/>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a:solidFill>
                            <a:schemeClr val="dk1"/>
                          </a:solidFill>
                          <a:effectLst/>
                          <a:latin typeface="+mn-lt"/>
                          <a:ea typeface="+mn-ea"/>
                          <a:cs typeface="+mn-cs"/>
                        </a:rPr>
                        <a:t>Michael J. Martin, MD, MPH, MBA</a:t>
                      </a:r>
                    </a:p>
                    <a:p>
                      <a:pPr algn="ctr"/>
                      <a:r>
                        <a:rPr lang="en-US" sz="1600" kern="1200" dirty="0">
                          <a:solidFill>
                            <a:schemeClr val="dk1"/>
                          </a:solidFill>
                          <a:effectLst/>
                          <a:latin typeface="+mn-lt"/>
                          <a:ea typeface="+mn-ea"/>
                          <a:cs typeface="+mn-cs"/>
                        </a:rPr>
                        <a:t>Associate Clinical Professor</a:t>
                      </a:r>
                    </a:p>
                    <a:p>
                      <a:pPr algn="ctr"/>
                      <a:r>
                        <a:rPr lang="en-US" sz="1600" kern="1200" dirty="0">
                          <a:solidFill>
                            <a:schemeClr val="dk1"/>
                          </a:solidFill>
                          <a:effectLst/>
                          <a:latin typeface="+mn-lt"/>
                          <a:ea typeface="+mn-ea"/>
                          <a:cs typeface="+mn-cs"/>
                        </a:rPr>
                        <a:t>Department of Epidemiology and Biostatistics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kern="1200" dirty="0">
                          <a:solidFill>
                            <a:schemeClr val="dk1"/>
                          </a:solidFill>
                          <a:effectLst/>
                          <a:latin typeface="+mn-lt"/>
                          <a:ea typeface="+mn-ea"/>
                          <a:cs typeface="+mn-cs"/>
                        </a:rPr>
                        <a:t>Meat Consumption, Health, and</a:t>
                      </a:r>
                    </a:p>
                    <a:p>
                      <a:pPr algn="ctr"/>
                      <a:r>
                        <a:rPr lang="en-US" sz="1600" kern="1200" dirty="0">
                          <a:solidFill>
                            <a:schemeClr val="dk1"/>
                          </a:solidFill>
                          <a:effectLst/>
                          <a:latin typeface="+mn-lt"/>
                          <a:ea typeface="+mn-ea"/>
                          <a:cs typeface="+mn-cs"/>
                        </a:rPr>
                        <a:t>the Environment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4012623"/>
                  </a:ext>
                </a:extLst>
              </a:tr>
              <a:tr h="766138">
                <a:tc>
                  <a:txBody>
                    <a:bodyPr/>
                    <a:lstStyle/>
                    <a:p>
                      <a:pPr algn="ctr"/>
                      <a:r>
                        <a:rPr lang="en-US" sz="1600" dirty="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kern="1200" dirty="0">
                          <a:solidFill>
                            <a:schemeClr val="dk1"/>
                          </a:solidFill>
                          <a:effectLst/>
                          <a:latin typeface="+mn-lt"/>
                          <a:ea typeface="+mn-ea"/>
                          <a:cs typeface="+mn-cs"/>
                        </a:rPr>
                        <a:t>Katherine Gruenberg, PharmD, BCPS</a:t>
                      </a:r>
                    </a:p>
                    <a:p>
                      <a:pPr algn="ctr"/>
                      <a:r>
                        <a:rPr lang="en-US" sz="1600" kern="1200" dirty="0">
                          <a:solidFill>
                            <a:schemeClr val="dk1"/>
                          </a:solidFill>
                          <a:effectLst/>
                          <a:latin typeface="+mn-lt"/>
                          <a:ea typeface="+mn-ea"/>
                          <a:cs typeface="+mn-cs"/>
                        </a:rPr>
                        <a:t>Clinical Pharmacist, 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kern="1200" dirty="0">
                          <a:solidFill>
                            <a:schemeClr val="dk1"/>
                          </a:solidFill>
                          <a:effectLst/>
                          <a:latin typeface="+mn-lt"/>
                          <a:ea typeface="+mn-ea"/>
                          <a:cs typeface="+mn-cs"/>
                        </a:rPr>
                        <a:t>Pharmaceutical Waste</a:t>
                      </a:r>
                    </a:p>
                    <a:p>
                      <a:pPr algn="ctr"/>
                      <a:r>
                        <a:rPr lang="en-US" sz="1600" kern="1200" dirty="0">
                          <a:solidFill>
                            <a:schemeClr val="dk1"/>
                          </a:solidFill>
                          <a:effectLst/>
                          <a:latin typeface="+mn-lt"/>
                          <a:ea typeface="+mn-ea"/>
                          <a:cs typeface="+mn-cs"/>
                        </a:rPr>
                        <a:t>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32384238"/>
                  </a:ext>
                </a:extLst>
              </a:tr>
              <a:tr h="542682">
                <a:tc>
                  <a:txBody>
                    <a:bodyPr/>
                    <a:lstStyle/>
                    <a:p>
                      <a:pPr algn="ctr"/>
                      <a:r>
                        <a:rPr lang="en-US" sz="1600" dirty="0">
                          <a:solidFill>
                            <a:schemeClr val="tx1"/>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a:solidFill>
                            <a:schemeClr val="dk1"/>
                          </a:solidFill>
                          <a:effectLst/>
                          <a:latin typeface="+mn-lt"/>
                          <a:ea typeface="+mn-ea"/>
                          <a:cs typeface="+mn-cs"/>
                        </a:rPr>
                        <a:t>Annemarie </a:t>
                      </a:r>
                      <a:r>
                        <a:rPr lang="en-US" sz="1600" b="1" kern="1200" dirty="0" err="1">
                          <a:solidFill>
                            <a:schemeClr val="dk1"/>
                          </a:solidFill>
                          <a:effectLst/>
                          <a:latin typeface="+mn-lt"/>
                          <a:ea typeface="+mn-ea"/>
                          <a:cs typeface="+mn-cs"/>
                        </a:rPr>
                        <a:t>Donjacour</a:t>
                      </a:r>
                      <a:r>
                        <a:rPr lang="en-US" sz="1600" b="1" kern="1200" dirty="0">
                          <a:solidFill>
                            <a:schemeClr val="dk1"/>
                          </a:solidFill>
                          <a:effectLst/>
                          <a:latin typeface="+mn-lt"/>
                          <a:ea typeface="+mn-ea"/>
                          <a:cs typeface="+mn-cs"/>
                        </a:rPr>
                        <a:t>, PhD</a:t>
                      </a:r>
                    </a:p>
                    <a:p>
                      <a:pPr algn="ctr"/>
                      <a:r>
                        <a:rPr lang="en-US" sz="1600" kern="1200" dirty="0">
                          <a:solidFill>
                            <a:schemeClr val="dk1"/>
                          </a:solidFill>
                          <a:effectLst/>
                          <a:latin typeface="+mn-lt"/>
                          <a:ea typeface="+mn-ea"/>
                          <a:cs typeface="+mn-cs"/>
                        </a:rPr>
                        <a:t>Activist and Professor of Anatomy at UCSF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Climate Action &amp; Activism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6473327"/>
                  </a:ext>
                </a:extLst>
              </a:tr>
            </a:tbl>
          </a:graphicData>
        </a:graphic>
      </p:graphicFrame>
      <p:pic>
        <p:nvPicPr>
          <p:cNvPr id="45" name="Picture 44">
            <a:extLst>
              <a:ext uri="{FF2B5EF4-FFF2-40B4-BE49-F238E27FC236}">
                <a16:creationId xmlns:a16="http://schemas.microsoft.com/office/drawing/2014/main" id="{521E237D-44A9-164E-B537-8CFDB861F954}"/>
              </a:ext>
            </a:extLst>
          </p:cNvPr>
          <p:cNvPicPr>
            <a:picLocks noChangeAspect="1"/>
          </p:cNvPicPr>
          <p:nvPr/>
        </p:nvPicPr>
        <p:blipFill>
          <a:blip r:embed="rId5"/>
          <a:stretch>
            <a:fillRect/>
          </a:stretch>
        </p:blipFill>
        <p:spPr>
          <a:xfrm>
            <a:off x="23359807" y="22380843"/>
            <a:ext cx="7743740" cy="5807804"/>
          </a:xfrm>
          <a:prstGeom prst="rect">
            <a:avLst/>
          </a:prstGeom>
          <a:ln>
            <a:solidFill>
              <a:schemeClr val="tx1"/>
            </a:solidFill>
          </a:ln>
        </p:spPr>
      </p:pic>
      <p:sp>
        <p:nvSpPr>
          <p:cNvPr id="13" name="TextBox 12">
            <a:extLst>
              <a:ext uri="{FF2B5EF4-FFF2-40B4-BE49-F238E27FC236}">
                <a16:creationId xmlns:a16="http://schemas.microsoft.com/office/drawing/2014/main" id="{3E89CD98-0D91-0E45-8993-BA1BAE96FEA8}"/>
              </a:ext>
            </a:extLst>
          </p:cNvPr>
          <p:cNvSpPr txBox="1"/>
          <p:nvPr/>
        </p:nvSpPr>
        <p:spPr>
          <a:xfrm>
            <a:off x="12639991" y="18048788"/>
            <a:ext cx="7993404" cy="12003286"/>
          </a:xfrm>
          <a:prstGeom prst="rect">
            <a:avLst/>
          </a:prstGeom>
          <a:noFill/>
          <a:ln>
            <a:noFill/>
          </a:ln>
        </p:spPr>
        <p:txBody>
          <a:bodyPr wrap="square" rtlCol="0">
            <a:spAutoFit/>
          </a:bodyPr>
          <a:lstStyle/>
          <a:p>
            <a:pPr marL="548640" lvl="0" defTabSz="3135313" eaLnBrk="0" hangingPunct="0">
              <a:spcBef>
                <a:spcPct val="20000"/>
              </a:spcBef>
              <a:spcAft>
                <a:spcPts val="1200"/>
              </a:spcAft>
              <a:defRPr/>
            </a:pPr>
            <a:r>
              <a:rPr lang="en-US" sz="3000" b="1" kern="0" dirty="0">
                <a:solidFill>
                  <a:srgbClr val="000000"/>
                </a:solidFill>
                <a:latin typeface="Times New Roman"/>
              </a:rPr>
              <a:t>A total of eight students from the School of Pharmacy and the School of Nursing completed the survey.</a:t>
            </a:r>
          </a:p>
          <a:p>
            <a:pPr marL="548640" lvl="0" defTabSz="3135313" eaLnBrk="0" hangingPunct="0">
              <a:spcBef>
                <a:spcPct val="20000"/>
              </a:spcBef>
              <a:spcAft>
                <a:spcPts val="1200"/>
              </a:spcAft>
              <a:defRPr/>
            </a:pPr>
            <a:endParaRPr lang="en-US" sz="3000" b="1" kern="0" dirty="0">
              <a:solidFill>
                <a:srgbClr val="000000"/>
              </a:solidFill>
              <a:latin typeface="Times New Roman"/>
            </a:endParaRPr>
          </a:p>
          <a:p>
            <a:pPr marL="548640" lvl="0" defTabSz="3135313" eaLnBrk="0" hangingPunct="0">
              <a:spcBef>
                <a:spcPct val="20000"/>
              </a:spcBef>
              <a:spcAft>
                <a:spcPts val="1200"/>
              </a:spcAft>
              <a:defRPr/>
            </a:pPr>
            <a:r>
              <a:rPr lang="en-US" sz="3000" b="1" kern="0" dirty="0">
                <a:solidFill>
                  <a:srgbClr val="000000"/>
                </a:solidFill>
                <a:latin typeface="Times New Roman"/>
              </a:rPr>
              <a:t>Prior to the start of the course, participants:</a:t>
            </a:r>
          </a:p>
          <a:p>
            <a:pPr marL="1005840" lvl="0" indent="-457200" defTabSz="3135313" eaLnBrk="0" hangingPunct="0">
              <a:spcBef>
                <a:spcPct val="20000"/>
              </a:spcBef>
              <a:spcAft>
                <a:spcPts val="600"/>
              </a:spcAft>
              <a:buFontTx/>
              <a:buChar char="•"/>
              <a:defRPr/>
            </a:pPr>
            <a:r>
              <a:rPr lang="en-US" sz="3000" kern="0" dirty="0">
                <a:solidFill>
                  <a:srgbClr val="000000"/>
                </a:solidFill>
                <a:latin typeface="Times New Roman"/>
              </a:rPr>
              <a:t>Reported this was their first time taking a course on this topic</a:t>
            </a:r>
          </a:p>
          <a:p>
            <a:pPr marL="1005840" lvl="0" indent="-457200" defTabSz="3135313" eaLnBrk="0" hangingPunct="0">
              <a:spcBef>
                <a:spcPct val="20000"/>
              </a:spcBef>
              <a:spcAft>
                <a:spcPts val="600"/>
              </a:spcAft>
              <a:buFontTx/>
              <a:buChar char="•"/>
              <a:defRPr/>
            </a:pPr>
            <a:r>
              <a:rPr lang="en-US" sz="3000" kern="0" dirty="0">
                <a:solidFill>
                  <a:srgbClr val="000000"/>
                </a:solidFill>
                <a:latin typeface="Times New Roman"/>
              </a:rPr>
              <a:t>Agreed that climate change is relevant to direct patient care</a:t>
            </a:r>
          </a:p>
          <a:p>
            <a:pPr marL="1005840" lvl="0" indent="-457200" defTabSz="3135313" eaLnBrk="0" hangingPunct="0">
              <a:spcBef>
                <a:spcPct val="20000"/>
              </a:spcBef>
              <a:spcAft>
                <a:spcPts val="600"/>
              </a:spcAft>
              <a:buFontTx/>
              <a:buChar char="•"/>
              <a:defRPr/>
            </a:pPr>
            <a:r>
              <a:rPr lang="en-US" sz="3000" kern="0" dirty="0">
                <a:solidFill>
                  <a:srgbClr val="000000"/>
                </a:solidFill>
                <a:latin typeface="Times New Roman"/>
              </a:rPr>
              <a:t>Acknowledged the following barriers currently preventing them from addressing climate change-related health issues:</a:t>
            </a:r>
          </a:p>
          <a:p>
            <a:pPr marL="1463040" lvl="1" indent="-457200" defTabSz="3135313" eaLnBrk="0" hangingPunct="0">
              <a:spcBef>
                <a:spcPct val="20000"/>
              </a:spcBef>
              <a:spcAft>
                <a:spcPts val="600"/>
              </a:spcAft>
              <a:buFontTx/>
              <a:buChar char="-"/>
              <a:defRPr/>
            </a:pPr>
            <a:r>
              <a:rPr lang="en-US" sz="3000" kern="0" dirty="0">
                <a:solidFill>
                  <a:srgbClr val="000000"/>
                </a:solidFill>
                <a:latin typeface="Times New Roman"/>
              </a:rPr>
              <a:t>Patients may not be interested in climate change</a:t>
            </a:r>
          </a:p>
          <a:p>
            <a:pPr marL="1463040" lvl="1" indent="-457200" defTabSz="3135313" eaLnBrk="0" hangingPunct="0">
              <a:spcBef>
                <a:spcPct val="20000"/>
              </a:spcBef>
              <a:spcAft>
                <a:spcPts val="600"/>
              </a:spcAft>
              <a:buFontTx/>
              <a:buChar char="-"/>
              <a:defRPr/>
            </a:pPr>
            <a:r>
              <a:rPr lang="en-US" sz="3000" kern="0" dirty="0">
                <a:solidFill>
                  <a:srgbClr val="000000"/>
                </a:solidFill>
                <a:latin typeface="Times New Roman"/>
              </a:rPr>
              <a:t>Own lack of knowledge about how to approach the issue with patients</a:t>
            </a:r>
          </a:p>
          <a:p>
            <a:pPr marL="1005840" lvl="0" indent="-457200" defTabSz="3135313" eaLnBrk="0" hangingPunct="0">
              <a:spcBef>
                <a:spcPct val="20000"/>
              </a:spcBef>
              <a:spcAft>
                <a:spcPts val="600"/>
              </a:spcAft>
              <a:buFontTx/>
              <a:buChar char="•"/>
              <a:defRPr/>
            </a:pPr>
            <a:r>
              <a:rPr lang="en-US" sz="3000" kern="0" dirty="0">
                <a:solidFill>
                  <a:srgbClr val="000000"/>
                </a:solidFill>
                <a:latin typeface="Times New Roman"/>
              </a:rPr>
              <a:t>Agreed that learning about the impact of climate change on human health will improve their abilities as a healthcare provider</a:t>
            </a:r>
          </a:p>
          <a:p>
            <a:pPr marL="1005840" lvl="0" indent="-457200" defTabSz="3135313" eaLnBrk="0" hangingPunct="0">
              <a:spcBef>
                <a:spcPct val="20000"/>
              </a:spcBef>
              <a:buFontTx/>
              <a:buChar char="•"/>
              <a:defRPr/>
            </a:pPr>
            <a:endParaRPr lang="en-US" sz="3000" kern="0" dirty="0">
              <a:solidFill>
                <a:srgbClr val="000000"/>
              </a:solidFill>
              <a:latin typeface="Times New Roman"/>
            </a:endParaRPr>
          </a:p>
          <a:p>
            <a:endParaRPr lang="en-US" sz="3000" dirty="0"/>
          </a:p>
        </p:txBody>
      </p:sp>
      <p:sp>
        <p:nvSpPr>
          <p:cNvPr id="51" name="TextBox 50">
            <a:extLst>
              <a:ext uri="{FF2B5EF4-FFF2-40B4-BE49-F238E27FC236}">
                <a16:creationId xmlns:a16="http://schemas.microsoft.com/office/drawing/2014/main" id="{A3CD9EF7-3100-254B-8253-0431226BD458}"/>
              </a:ext>
            </a:extLst>
          </p:cNvPr>
          <p:cNvSpPr txBox="1"/>
          <p:nvPr/>
        </p:nvSpPr>
        <p:spPr>
          <a:xfrm>
            <a:off x="12954000" y="32232600"/>
            <a:ext cx="7556357" cy="7217360"/>
          </a:xfrm>
          <a:prstGeom prst="rect">
            <a:avLst/>
          </a:prstGeom>
          <a:noFill/>
          <a:ln>
            <a:noFill/>
          </a:ln>
        </p:spPr>
        <p:txBody>
          <a:bodyPr wrap="square" rtlCol="0">
            <a:spAutoFit/>
          </a:bodyPr>
          <a:lstStyle/>
          <a:p>
            <a:pPr marL="548640" lvl="0" defTabSz="3135313" eaLnBrk="0" hangingPunct="0">
              <a:spcBef>
                <a:spcPct val="20000"/>
              </a:spcBef>
              <a:spcAft>
                <a:spcPts val="1200"/>
              </a:spcAft>
              <a:defRPr/>
            </a:pPr>
            <a:r>
              <a:rPr lang="en-US" sz="3000" b="1" kern="0" dirty="0">
                <a:solidFill>
                  <a:srgbClr val="000000"/>
                </a:solidFill>
                <a:latin typeface="Times New Roman"/>
              </a:rPr>
              <a:t>Following of the course, participants:</a:t>
            </a:r>
          </a:p>
          <a:p>
            <a:pPr marL="1005840" indent="-457200" defTabSz="3135313" eaLnBrk="0" hangingPunct="0">
              <a:spcBef>
                <a:spcPct val="20000"/>
              </a:spcBef>
              <a:spcAft>
                <a:spcPts val="600"/>
              </a:spcAft>
              <a:buFontTx/>
              <a:buChar char="•"/>
              <a:defRPr/>
            </a:pPr>
            <a:r>
              <a:rPr lang="en-US" sz="3000" kern="0" dirty="0">
                <a:solidFill>
                  <a:srgbClr val="000000"/>
                </a:solidFill>
                <a:latin typeface="Times New Roman"/>
              </a:rPr>
              <a:t>Reported the most valuable parts of the course were the speakers and learning about sustainable food, green healthcare, and advocacy efforts. </a:t>
            </a:r>
          </a:p>
          <a:p>
            <a:pPr marL="1005840" lvl="0" indent="-457200" defTabSz="3135313" eaLnBrk="0" hangingPunct="0">
              <a:spcBef>
                <a:spcPct val="20000"/>
              </a:spcBef>
              <a:spcAft>
                <a:spcPts val="600"/>
              </a:spcAft>
              <a:buFontTx/>
              <a:buChar char="•"/>
              <a:defRPr/>
            </a:pPr>
            <a:r>
              <a:rPr lang="en-US" sz="3000" kern="0" dirty="0">
                <a:solidFill>
                  <a:srgbClr val="000000"/>
                </a:solidFill>
                <a:latin typeface="Times New Roman"/>
              </a:rPr>
              <a:t>Provided specific examples of the impact of climate change on their patients’ health, such as medication waste and air pollution. </a:t>
            </a:r>
          </a:p>
          <a:p>
            <a:pPr marL="1005840" lvl="0" indent="-457200" defTabSz="3135313" eaLnBrk="0" hangingPunct="0">
              <a:spcBef>
                <a:spcPct val="20000"/>
              </a:spcBef>
              <a:spcAft>
                <a:spcPts val="600"/>
              </a:spcAft>
              <a:buFontTx/>
              <a:buChar char="•"/>
              <a:defRPr/>
            </a:pPr>
            <a:r>
              <a:rPr lang="en-US" sz="3000" kern="0" dirty="0">
                <a:solidFill>
                  <a:srgbClr val="000000"/>
                </a:solidFill>
                <a:latin typeface="Times New Roman"/>
              </a:rPr>
              <a:t>Reported considering changes to personal lifestyle choices, continuing education of self and others, and advocacy efforts after taking this course</a:t>
            </a:r>
          </a:p>
          <a:p>
            <a:endParaRPr lang="en-US" sz="3000" dirty="0"/>
          </a:p>
        </p:txBody>
      </p:sp>
      <p:sp>
        <p:nvSpPr>
          <p:cNvPr id="14" name="Down Arrow 13">
            <a:extLst>
              <a:ext uri="{FF2B5EF4-FFF2-40B4-BE49-F238E27FC236}">
                <a16:creationId xmlns:a16="http://schemas.microsoft.com/office/drawing/2014/main" id="{56027C64-EF30-3F47-A538-83A00BF4B45B}"/>
              </a:ext>
            </a:extLst>
          </p:cNvPr>
          <p:cNvSpPr/>
          <p:nvPr/>
        </p:nvSpPr>
        <p:spPr bwMode="auto">
          <a:xfrm>
            <a:off x="15634093" y="29260800"/>
            <a:ext cx="1815708" cy="1891868"/>
          </a:xfrm>
          <a:prstGeom prst="downArrow">
            <a:avLst/>
          </a:prstGeom>
          <a:solidFill>
            <a:srgbClr val="2F37C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charset="0"/>
              <a:ea typeface="ＭＳ Ｐゴシック" charset="0"/>
            </a:endParaRPr>
          </a:p>
        </p:txBody>
      </p:sp>
      <p:sp>
        <p:nvSpPr>
          <p:cNvPr id="15" name="Rounded Rectangle 14">
            <a:extLst>
              <a:ext uri="{FF2B5EF4-FFF2-40B4-BE49-F238E27FC236}">
                <a16:creationId xmlns:a16="http://schemas.microsoft.com/office/drawing/2014/main" id="{A257120E-5835-5E42-8BAF-2B695386BC33}"/>
              </a:ext>
            </a:extLst>
          </p:cNvPr>
          <p:cNvSpPr/>
          <p:nvPr/>
        </p:nvSpPr>
        <p:spPr bwMode="auto">
          <a:xfrm>
            <a:off x="12454371" y="19850001"/>
            <a:ext cx="8474691" cy="9224648"/>
          </a:xfrm>
          <a:prstGeom prst="roundRect">
            <a:avLst/>
          </a:prstGeom>
          <a:noFill/>
          <a:ln w="127000" cap="flat" cmpd="sng" algn="ctr">
            <a:solidFill>
              <a:srgbClr val="2E38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charset="0"/>
              <a:ea typeface="ＭＳ Ｐゴシック" charset="0"/>
            </a:endParaRPr>
          </a:p>
        </p:txBody>
      </p:sp>
      <p:sp>
        <p:nvSpPr>
          <p:cNvPr id="52" name="Rounded Rectangle 51">
            <a:extLst>
              <a:ext uri="{FF2B5EF4-FFF2-40B4-BE49-F238E27FC236}">
                <a16:creationId xmlns:a16="http://schemas.microsoft.com/office/drawing/2014/main" id="{19F099AC-5459-314D-AF73-EB4A50AB6A34}"/>
              </a:ext>
            </a:extLst>
          </p:cNvPr>
          <p:cNvSpPr/>
          <p:nvPr/>
        </p:nvSpPr>
        <p:spPr bwMode="auto">
          <a:xfrm>
            <a:off x="12579077" y="31379694"/>
            <a:ext cx="8502804" cy="9081042"/>
          </a:xfrm>
          <a:prstGeom prst="roundRect">
            <a:avLst/>
          </a:prstGeom>
          <a:noFill/>
          <a:ln w="127000" cap="flat" cmpd="sng" algn="ctr">
            <a:solidFill>
              <a:srgbClr val="2E38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charset="0"/>
              <a:ea typeface="ＭＳ Ｐゴシック" charset="0"/>
            </a:endParaRPr>
          </a:p>
        </p:txBody>
      </p:sp>
      <p:pic>
        <p:nvPicPr>
          <p:cNvPr id="53" name="Picture 52">
            <a:extLst>
              <a:ext uri="{FF2B5EF4-FFF2-40B4-BE49-F238E27FC236}">
                <a16:creationId xmlns:a16="http://schemas.microsoft.com/office/drawing/2014/main" id="{FBD3CF40-CAFF-9F4E-AD00-B059EF09AB9D}"/>
              </a:ext>
            </a:extLst>
          </p:cNvPr>
          <p:cNvPicPr>
            <a:picLocks noChangeAspect="1"/>
          </p:cNvPicPr>
          <p:nvPr/>
        </p:nvPicPr>
        <p:blipFill>
          <a:blip r:embed="rId6"/>
          <a:stretch>
            <a:fillRect/>
          </a:stretch>
        </p:blipFill>
        <p:spPr>
          <a:xfrm>
            <a:off x="23275290" y="15274533"/>
            <a:ext cx="7743740" cy="5807804"/>
          </a:xfrm>
          <a:prstGeom prst="rect">
            <a:avLst/>
          </a:prstGeom>
          <a:ln>
            <a:solidFill>
              <a:schemeClr val="tx1"/>
            </a:solidFill>
          </a:ln>
        </p:spPr>
      </p:pic>
      <p:sp>
        <p:nvSpPr>
          <p:cNvPr id="2" name="TextBox 1">
            <a:extLst>
              <a:ext uri="{FF2B5EF4-FFF2-40B4-BE49-F238E27FC236}">
                <a16:creationId xmlns:a16="http://schemas.microsoft.com/office/drawing/2014/main" id="{3354A455-C222-674C-B6FE-C94DC56867DE}"/>
              </a:ext>
            </a:extLst>
          </p:cNvPr>
          <p:cNvSpPr txBox="1"/>
          <p:nvPr/>
        </p:nvSpPr>
        <p:spPr>
          <a:xfrm>
            <a:off x="23275290" y="21082337"/>
            <a:ext cx="7743740" cy="1015663"/>
          </a:xfrm>
          <a:prstGeom prst="rect">
            <a:avLst/>
          </a:prstGeom>
          <a:noFill/>
        </p:spPr>
        <p:txBody>
          <a:bodyPr wrap="square" rtlCol="0">
            <a:spAutoFit/>
          </a:bodyPr>
          <a:lstStyle/>
          <a:p>
            <a:r>
              <a:rPr lang="en-US" sz="2000" b="1" dirty="0">
                <a:solidFill>
                  <a:schemeClr val="tx1"/>
                </a:solidFill>
              </a:rPr>
              <a:t>Figure 1</a:t>
            </a:r>
            <a:r>
              <a:rPr lang="en-US" sz="2000" dirty="0">
                <a:solidFill>
                  <a:schemeClr val="tx1"/>
                </a:solidFill>
              </a:rPr>
              <a:t>: Dr. Williams talking about different ways to address climate anxiety and the importance of connecting with people and the environment</a:t>
            </a:r>
          </a:p>
        </p:txBody>
      </p:sp>
      <p:sp>
        <p:nvSpPr>
          <p:cNvPr id="35" name="TextBox 34">
            <a:extLst>
              <a:ext uri="{FF2B5EF4-FFF2-40B4-BE49-F238E27FC236}">
                <a16:creationId xmlns:a16="http://schemas.microsoft.com/office/drawing/2014/main" id="{ABDB6CDF-93C1-6743-ADD3-AE7FB2779F23}"/>
              </a:ext>
            </a:extLst>
          </p:cNvPr>
          <p:cNvSpPr txBox="1"/>
          <p:nvPr/>
        </p:nvSpPr>
        <p:spPr>
          <a:xfrm>
            <a:off x="23359807" y="28245137"/>
            <a:ext cx="7743740" cy="1015663"/>
          </a:xfrm>
          <a:prstGeom prst="rect">
            <a:avLst/>
          </a:prstGeom>
          <a:noFill/>
        </p:spPr>
        <p:txBody>
          <a:bodyPr wrap="square" rtlCol="0">
            <a:spAutoFit/>
          </a:bodyPr>
          <a:lstStyle/>
          <a:p>
            <a:r>
              <a:rPr lang="en-US" sz="2000" b="1" dirty="0">
                <a:solidFill>
                  <a:schemeClr val="tx1"/>
                </a:solidFill>
              </a:rPr>
              <a:t>Figure 2</a:t>
            </a:r>
            <a:r>
              <a:rPr lang="en-US" sz="2000" dirty="0">
                <a:solidFill>
                  <a:schemeClr val="tx1"/>
                </a:solidFill>
              </a:rPr>
              <a:t>: Dr. Boushey discussing climate impacts on energy consumption and the challenges low-income communities face to access energy resources. </a:t>
            </a:r>
          </a:p>
        </p:txBody>
      </p:sp>
    </p:spTree>
    <p:extLst>
      <p:ext uri="{BB962C8B-B14F-4D97-AF65-F5344CB8AC3E}">
        <p14:creationId xmlns:p14="http://schemas.microsoft.com/office/powerpoint/2010/main" val="1791654546"/>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3141</TotalTime>
  <Words>1100</Words>
  <Application>Microsoft Macintosh PowerPoint</Application>
  <PresentationFormat>Custom</PresentationFormat>
  <Paragraphs>121</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Default Design</vt:lpstr>
      <vt:lpstr>Earth Health – Preparing Student Health Professionals for Climate Change Ereca Nguyen1, Katherine Gruenberg, PharmD, BCPS2  1Carbon Neutrality Initiative Fellow, PharmD Candidate, 1,2University of California, San Francisco School of Pharmacy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dc:creator>
  <cp:lastModifiedBy>Nguyen, Ereca</cp:lastModifiedBy>
  <cp:revision>114</cp:revision>
  <dcterms:created xsi:type="dcterms:W3CDTF">2006-06-24T22:40:56Z</dcterms:created>
  <dcterms:modified xsi:type="dcterms:W3CDTF">2019-06-15T05:07:33Z</dcterms:modified>
</cp:coreProperties>
</file>